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93" r:id="rId2"/>
    <p:sldId id="292" r:id="rId3"/>
    <p:sldId id="268" r:id="rId4"/>
    <p:sldId id="285" r:id="rId5"/>
    <p:sldId id="273" r:id="rId6"/>
    <p:sldId id="290" r:id="rId7"/>
    <p:sldId id="284" r:id="rId8"/>
    <p:sldId id="291" r:id="rId9"/>
    <p:sldId id="282" r:id="rId10"/>
    <p:sldId id="294" r:id="rId11"/>
    <p:sldId id="280" r:id="rId12"/>
    <p:sldId id="300" r:id="rId13"/>
    <p:sldId id="301" r:id="rId14"/>
    <p:sldId id="299" r:id="rId15"/>
    <p:sldId id="296" r:id="rId16"/>
    <p:sldId id="298" r:id="rId17"/>
    <p:sldId id="277" r:id="rId18"/>
    <p:sldId id="265" r:id="rId19"/>
    <p:sldId id="274" r:id="rId20"/>
    <p:sldId id="276"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5514"/>
    <a:srgbClr val="576433"/>
    <a:srgbClr val="BD9B60"/>
    <a:srgbClr val="BF9D61"/>
    <a:srgbClr val="FAEFCD"/>
    <a:srgbClr val="C09D67"/>
    <a:srgbClr val="F8DF9B"/>
    <a:srgbClr val="F8FED6"/>
    <a:srgbClr val="FFD147"/>
    <a:srgbClr val="FFE0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500" autoAdjust="0"/>
  </p:normalViewPr>
  <p:slideViewPr>
    <p:cSldViewPr snapToGrid="0">
      <p:cViewPr varScale="1">
        <p:scale>
          <a:sx n="77" d="100"/>
          <a:sy n="77" d="100"/>
        </p:scale>
        <p:origin x="2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Decennium%20PMS%20-%20ppt%20fi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Decennium%20PMS%20-%20ppt%20fi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a:solidFill>
                  <a:schemeClr val="bg1"/>
                </a:solidFill>
              </a:rPr>
              <a:t>Market Cap Allocation</a:t>
            </a:r>
          </a:p>
        </c:rich>
      </c:tx>
      <c:layout>
        <c:manualLayout>
          <c:xMode val="edge"/>
          <c:yMode val="edge"/>
          <c:x val="0.28380922926096519"/>
          <c:y val="3.0516716013896425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7.7175749070970065E-2"/>
          <c:y val="0.14560068289336303"/>
          <c:w val="0.84124471239775411"/>
          <c:h val="0.7735457004044809"/>
        </c:manualLayout>
      </c:layout>
      <c:pie3DChart>
        <c:varyColors val="1"/>
        <c:ser>
          <c:idx val="0"/>
          <c:order val="0"/>
          <c:tx>
            <c:strRef>
              <c:f>'(6)Data(CPI)'!$L$11</c:f>
              <c:strCache>
                <c:ptCount val="1"/>
                <c:pt idx="0">
                  <c:v>% Allocation</c:v>
                </c:pt>
              </c:strCache>
            </c:strRef>
          </c:tx>
          <c:dPt>
            <c:idx val="0"/>
            <c:bubble3D val="0"/>
            <c:spPr>
              <a:solidFill>
                <a:srgbClr val="576433"/>
              </a:solidFill>
            </c:spPr>
            <c:extLst xmlns:c16r2="http://schemas.microsoft.com/office/drawing/2015/06/chart">
              <c:ext xmlns:c16="http://schemas.microsoft.com/office/drawing/2014/chart" uri="{C3380CC4-5D6E-409C-BE32-E72D297353CC}">
                <c16:uniqueId val="{00000001-70F0-4429-A89D-968A883BC5AC}"/>
              </c:ext>
            </c:extLst>
          </c:dPt>
          <c:dPt>
            <c:idx val="1"/>
            <c:bubble3D val="0"/>
            <c:spPr>
              <a:solidFill>
                <a:srgbClr val="7C5E1E"/>
              </a:solidFill>
            </c:spPr>
            <c:extLst xmlns:c16r2="http://schemas.microsoft.com/office/drawing/2015/06/chart">
              <c:ext xmlns:c16="http://schemas.microsoft.com/office/drawing/2014/chart" uri="{C3380CC4-5D6E-409C-BE32-E72D297353CC}">
                <c16:uniqueId val="{00000003-70F0-4429-A89D-968A883BC5AC}"/>
              </c:ext>
            </c:extLst>
          </c:dPt>
          <c:dPt>
            <c:idx val="2"/>
            <c:bubble3D val="0"/>
            <c:spPr>
              <a:solidFill>
                <a:srgbClr val="BF9D61"/>
              </a:solidFill>
            </c:spPr>
            <c:extLst xmlns:c16r2="http://schemas.microsoft.com/office/drawing/2015/06/chart">
              <c:ext xmlns:c16="http://schemas.microsoft.com/office/drawing/2014/chart" uri="{C3380CC4-5D6E-409C-BE32-E72D297353CC}">
                <c16:uniqueId val="{00000005-70F0-4429-A89D-968A883BC5AC}"/>
              </c:ext>
            </c:extLst>
          </c:dPt>
          <c:dPt>
            <c:idx val="3"/>
            <c:bubble3D val="0"/>
            <c:spPr>
              <a:solidFill>
                <a:srgbClr val="D0CD90"/>
              </a:solidFill>
            </c:spPr>
            <c:extLst xmlns:c16r2="http://schemas.microsoft.com/office/drawing/2015/06/chart">
              <c:ext xmlns:c16="http://schemas.microsoft.com/office/drawing/2014/chart" uri="{C3380CC4-5D6E-409C-BE32-E72D297353CC}">
                <c16:uniqueId val="{00000007-70F0-4429-A89D-968A883BC5AC}"/>
              </c:ext>
            </c:extLst>
          </c:dPt>
          <c:dLbls>
            <c:dLbl>
              <c:idx val="0"/>
              <c:layout>
                <c:manualLayout>
                  <c:x val="-0.23799555555555563"/>
                  <c:y val="8.395972222222222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70F0-4429-A89D-968A883BC5AC}"/>
                </c:ext>
                <c:ext xmlns:c15="http://schemas.microsoft.com/office/drawing/2012/chart" uri="{CE6537A1-D6FC-4f65-9D91-7224C49458BB}">
                  <c15:layout>
                    <c:manualLayout>
                      <c:w val="0.2370491666666667"/>
                      <c:h val="0.23661309523809521"/>
                    </c:manualLayout>
                  </c15:layout>
                </c:ext>
              </c:extLst>
            </c:dLbl>
            <c:dLbl>
              <c:idx val="1"/>
              <c:layout>
                <c:manualLayout>
                  <c:x val="-0.18143355459407173"/>
                  <c:y val="-0.15009444707140068"/>
                </c:manualLayout>
              </c:layout>
              <c:spPr/>
              <c:txPr>
                <a:bodyPr/>
                <a:lstStyle/>
                <a:p>
                  <a:pPr algn="ctr">
                    <a:defRPr sz="1200" b="1">
                      <a:solidFill>
                        <a:schemeClr val="bg1"/>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70F0-4429-A89D-968A883BC5AC}"/>
                </c:ext>
                <c:ext xmlns:c15="http://schemas.microsoft.com/office/drawing/2012/chart" uri="{CE6537A1-D6FC-4f65-9D91-7224C49458BB}"/>
              </c:extLst>
            </c:dLbl>
            <c:dLbl>
              <c:idx val="2"/>
              <c:layout>
                <c:manualLayout>
                  <c:x val="0.17864805555555555"/>
                  <c:y val="-0.18796488095238101"/>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70F0-4429-A89D-968A883BC5AC}"/>
                </c:ext>
                <c:ext xmlns:c15="http://schemas.microsoft.com/office/drawing/2012/chart" uri="{CE6537A1-D6FC-4f65-9D91-7224C49458BB}">
                  <c15:layout>
                    <c:manualLayout>
                      <c:w val="0.30367861111111111"/>
                      <c:h val="0.24753531746031743"/>
                    </c:manualLayout>
                  </c15:layout>
                </c:ext>
              </c:extLst>
            </c:dLbl>
            <c:dLbl>
              <c:idx val="3"/>
              <c:layout>
                <c:manualLayout>
                  <c:x val="9.38305555555549E-3"/>
                  <c:y val="0.17974900793650792"/>
                </c:manualLayout>
              </c:layout>
              <c:spPr/>
              <c:txPr>
                <a:bodyPr/>
                <a:lstStyle/>
                <a:p>
                  <a:pPr>
                    <a:defRPr sz="1200" b="1">
                      <a:solidFill>
                        <a:schemeClr val="bg1"/>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70F0-4429-A89D-968A883BC5AC}"/>
                </c:ext>
                <c:ext xmlns:c15="http://schemas.microsoft.com/office/drawing/2012/chart" uri="{CE6537A1-D6FC-4f65-9D91-7224C49458BB}">
                  <c15:layout>
                    <c:manualLayout>
                      <c:w val="0.20469222222222222"/>
                      <c:h val="0.23272460317460314"/>
                    </c:manualLayout>
                  </c15:layout>
                </c:ext>
              </c:extLst>
            </c:dLbl>
            <c:spPr>
              <a:noFill/>
              <a:ln>
                <a:noFill/>
              </a:ln>
              <a:effectLst/>
            </c:spPr>
            <c:txPr>
              <a:bodyPr/>
              <a:lstStyle/>
              <a:p>
                <a:pPr>
                  <a:defRPr sz="1200" b="1">
                    <a:solidFill>
                      <a:schemeClr val="bg1"/>
                    </a:solidFill>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'(6)Data(CPI)'!$K$12:$K$15</c:f>
              <c:strCache>
                <c:ptCount val="4"/>
                <c:pt idx="0">
                  <c:v>Large Cap</c:v>
                </c:pt>
                <c:pt idx="1">
                  <c:v>Mid Cap</c:v>
                </c:pt>
                <c:pt idx="2">
                  <c:v>Small Cap</c:v>
                </c:pt>
                <c:pt idx="3">
                  <c:v>Cash</c:v>
                </c:pt>
              </c:strCache>
            </c:strRef>
          </c:cat>
          <c:val>
            <c:numRef>
              <c:f>'(6)Data(CPI)'!$L$12:$L$15</c:f>
              <c:numCache>
                <c:formatCode>0.0%</c:formatCode>
                <c:ptCount val="4"/>
                <c:pt idx="0">
                  <c:v>0.32839999999999997</c:v>
                </c:pt>
                <c:pt idx="1">
                  <c:v>4.1700000000000001E-2</c:v>
                </c:pt>
                <c:pt idx="2">
                  <c:v>0.60000000000000009</c:v>
                </c:pt>
                <c:pt idx="3">
                  <c:v>2.9899999999999927E-2</c:v>
                </c:pt>
              </c:numCache>
            </c:numRef>
          </c:val>
          <c:extLst xmlns:c16r2="http://schemas.microsoft.com/office/drawing/2015/06/chart">
            <c:ext xmlns:c16="http://schemas.microsoft.com/office/drawing/2014/chart" uri="{C3380CC4-5D6E-409C-BE32-E72D297353CC}">
              <c16:uniqueId val="{00000008-70F0-4429-A89D-968A883BC5AC}"/>
            </c:ext>
          </c:extLst>
        </c:ser>
        <c:dLbls>
          <c:showLegendKey val="0"/>
          <c:showVal val="0"/>
          <c:showCatName val="0"/>
          <c:showSerName val="0"/>
          <c:showPercent val="0"/>
          <c:showBubbleSize val="0"/>
          <c:showLeaderLines val="0"/>
        </c:dLbls>
      </c:pie3DChart>
      <c:spPr>
        <a:noFill/>
      </c:spPr>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400">
                <a:solidFill>
                  <a:schemeClr val="bg1"/>
                </a:solidFill>
              </a:defRPr>
            </a:pPr>
            <a:r>
              <a:rPr lang="en-US" sz="1400">
                <a:solidFill>
                  <a:schemeClr val="bg1"/>
                </a:solidFill>
              </a:rPr>
              <a:t>Sector Allocation</a:t>
            </a:r>
          </a:p>
        </c:rich>
      </c:tx>
      <c:layout>
        <c:manualLayout>
          <c:xMode val="edge"/>
          <c:yMode val="edge"/>
          <c:x val="0.29500894061549077"/>
          <c:y val="3.8537766112569254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15"/>
      <c:rotY val="20"/>
      <c:rAngAx val="1"/>
    </c:view3D>
    <c:floor>
      <c:thickness val="0"/>
      <c:spPr>
        <a:solidFill>
          <a:srgbClr val="FAA01A"/>
        </a:solidFill>
        <a:ln>
          <a:solidFill>
            <a:srgbClr val="FAA01A"/>
          </a:solidFill>
        </a:ln>
      </c:spPr>
    </c:floor>
    <c:sideWall>
      <c:thickness val="0"/>
      <c:spPr>
        <a:noFill/>
        <a:ln>
          <a:noFill/>
        </a:ln>
      </c:spPr>
    </c:sideWall>
    <c:backWall>
      <c:thickness val="0"/>
      <c:spPr>
        <a:noFill/>
        <a:ln>
          <a:noFill/>
        </a:ln>
      </c:spPr>
    </c:backWall>
    <c:plotArea>
      <c:layout>
        <c:manualLayout>
          <c:layoutTarget val="inner"/>
          <c:xMode val="edge"/>
          <c:yMode val="edge"/>
          <c:x val="0.3346277777777778"/>
          <c:y val="0.11955864837585038"/>
          <c:w val="0.63469589371980673"/>
          <c:h val="0.86856169561524266"/>
        </c:manualLayout>
      </c:layout>
      <c:bar3DChart>
        <c:barDir val="bar"/>
        <c:grouping val="clustered"/>
        <c:varyColors val="0"/>
        <c:ser>
          <c:idx val="0"/>
          <c:order val="0"/>
          <c:tx>
            <c:strRef>
              <c:f>'(6)Data(CPI)'!$I$10</c:f>
              <c:strCache>
                <c:ptCount val="1"/>
                <c:pt idx="0">
                  <c:v>%</c:v>
                </c:pt>
              </c:strCache>
            </c:strRef>
          </c:tx>
          <c:spPr>
            <a:solidFill>
              <a:srgbClr val="576433"/>
            </a:solidFill>
          </c:spPr>
          <c:invertIfNegative val="0"/>
          <c:dPt>
            <c:idx val="0"/>
            <c:invertIfNegative val="0"/>
            <c:bubble3D val="0"/>
            <c:extLst xmlns:c16r2="http://schemas.microsoft.com/office/drawing/2015/06/chart">
              <c:ext xmlns:c16="http://schemas.microsoft.com/office/drawing/2014/chart" uri="{C3380CC4-5D6E-409C-BE32-E72D297353CC}">
                <c16:uniqueId val="{00000000-421C-4B14-A698-046BBADF3E44}"/>
              </c:ext>
            </c:extLst>
          </c:dPt>
          <c:dPt>
            <c:idx val="1"/>
            <c:invertIfNegative val="0"/>
            <c:bubble3D val="0"/>
            <c:extLst xmlns:c16r2="http://schemas.microsoft.com/office/drawing/2015/06/chart">
              <c:ext xmlns:c16="http://schemas.microsoft.com/office/drawing/2014/chart" uri="{C3380CC4-5D6E-409C-BE32-E72D297353CC}">
                <c16:uniqueId val="{00000001-421C-4B14-A698-046BBADF3E44}"/>
              </c:ext>
            </c:extLst>
          </c:dPt>
          <c:dPt>
            <c:idx val="2"/>
            <c:invertIfNegative val="0"/>
            <c:bubble3D val="0"/>
            <c:extLst xmlns:c16r2="http://schemas.microsoft.com/office/drawing/2015/06/chart">
              <c:ext xmlns:c16="http://schemas.microsoft.com/office/drawing/2014/chart" uri="{C3380CC4-5D6E-409C-BE32-E72D297353CC}">
                <c16:uniqueId val="{00000002-421C-4B14-A698-046BBADF3E44}"/>
              </c:ext>
            </c:extLst>
          </c:dPt>
          <c:dPt>
            <c:idx val="3"/>
            <c:invertIfNegative val="0"/>
            <c:bubble3D val="0"/>
            <c:extLst xmlns:c16r2="http://schemas.microsoft.com/office/drawing/2015/06/chart">
              <c:ext xmlns:c16="http://schemas.microsoft.com/office/drawing/2014/chart" uri="{C3380CC4-5D6E-409C-BE32-E72D297353CC}">
                <c16:uniqueId val="{00000003-421C-4B14-A698-046BBADF3E44}"/>
              </c:ext>
            </c:extLst>
          </c:dPt>
          <c:dLbls>
            <c:spPr>
              <a:noFill/>
              <a:ln>
                <a:noFill/>
              </a:ln>
              <a:effectLst/>
            </c:spPr>
            <c:txPr>
              <a:bodyPr/>
              <a:lstStyle/>
              <a:p>
                <a:pPr>
                  <a:defRPr sz="12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ext>
            </c:extLst>
          </c:dLbls>
          <c:cat>
            <c:strRef>
              <c:f>'(6)Data(CPI)'!$H$11:$H$23</c:f>
              <c:strCache>
                <c:ptCount val="13"/>
                <c:pt idx="0">
                  <c:v>Finance</c:v>
                </c:pt>
                <c:pt idx="1">
                  <c:v>Consumables</c:v>
                </c:pt>
                <c:pt idx="2">
                  <c:v>Healthcare</c:v>
                </c:pt>
                <c:pt idx="3">
                  <c:v>Electric Equipment</c:v>
                </c:pt>
                <c:pt idx="4">
                  <c:v>Metal Product</c:v>
                </c:pt>
                <c:pt idx="5">
                  <c:v>Automobile &amp; Ancillaries</c:v>
                </c:pt>
                <c:pt idx="6">
                  <c:v>Defence</c:v>
                </c:pt>
                <c:pt idx="7">
                  <c:v>Retail</c:v>
                </c:pt>
                <c:pt idx="8">
                  <c:v>IT</c:v>
                </c:pt>
                <c:pt idx="9">
                  <c:v>Iron &amp; Steel</c:v>
                </c:pt>
                <c:pt idx="10">
                  <c:v>Infrastructure</c:v>
                </c:pt>
                <c:pt idx="11">
                  <c:v>Chemicals</c:v>
                </c:pt>
                <c:pt idx="12">
                  <c:v>Cash</c:v>
                </c:pt>
              </c:strCache>
            </c:strRef>
          </c:cat>
          <c:val>
            <c:numRef>
              <c:f>'(6)Data(CPI)'!$I$11:$I$23</c:f>
              <c:numCache>
                <c:formatCode>0.00%</c:formatCode>
                <c:ptCount val="13"/>
                <c:pt idx="0">
                  <c:v>0.13700000000000001</c:v>
                </c:pt>
                <c:pt idx="1">
                  <c:v>0.1336</c:v>
                </c:pt>
                <c:pt idx="2">
                  <c:v>0.1007</c:v>
                </c:pt>
                <c:pt idx="3">
                  <c:v>9.6799999999999997E-2</c:v>
                </c:pt>
                <c:pt idx="4">
                  <c:v>9.1499999999999998E-2</c:v>
                </c:pt>
                <c:pt idx="5">
                  <c:v>7.7600000000000002E-2</c:v>
                </c:pt>
                <c:pt idx="6">
                  <c:v>6.3E-2</c:v>
                </c:pt>
                <c:pt idx="7">
                  <c:v>6.1899999999999997E-2</c:v>
                </c:pt>
                <c:pt idx="8">
                  <c:v>5.9200000000000003E-2</c:v>
                </c:pt>
                <c:pt idx="9">
                  <c:v>5.57E-2</c:v>
                </c:pt>
                <c:pt idx="10">
                  <c:v>5.1400000000000001E-2</c:v>
                </c:pt>
                <c:pt idx="11">
                  <c:v>4.1700000000000001E-2</c:v>
                </c:pt>
                <c:pt idx="12">
                  <c:v>2.98E-2</c:v>
                </c:pt>
              </c:numCache>
            </c:numRef>
          </c:val>
          <c:extLst xmlns:c16r2="http://schemas.microsoft.com/office/drawing/2015/06/chart">
            <c:ext xmlns:c16="http://schemas.microsoft.com/office/drawing/2014/chart" uri="{C3380CC4-5D6E-409C-BE32-E72D297353CC}">
              <c16:uniqueId val="{00000004-421C-4B14-A698-046BBADF3E44}"/>
            </c:ext>
          </c:extLst>
        </c:ser>
        <c:dLbls>
          <c:showLegendKey val="0"/>
          <c:showVal val="1"/>
          <c:showCatName val="0"/>
          <c:showSerName val="0"/>
          <c:showPercent val="0"/>
          <c:showBubbleSize val="0"/>
        </c:dLbls>
        <c:gapWidth val="135"/>
        <c:gapDepth val="166"/>
        <c:shape val="cylinder"/>
        <c:axId val="1091768992"/>
        <c:axId val="1091766816"/>
        <c:axId val="0"/>
      </c:bar3DChart>
      <c:catAx>
        <c:axId val="1091768992"/>
        <c:scaling>
          <c:orientation val="maxMin"/>
        </c:scaling>
        <c:delete val="0"/>
        <c:axPos val="l"/>
        <c:numFmt formatCode="General" sourceLinked="0"/>
        <c:majorTickMark val="out"/>
        <c:minorTickMark val="none"/>
        <c:tickLblPos val="low"/>
        <c:spPr>
          <a:ln>
            <a:solidFill>
              <a:srgbClr val="FAA01A"/>
            </a:solidFill>
          </a:ln>
        </c:spPr>
        <c:txPr>
          <a:bodyPr/>
          <a:lstStyle/>
          <a:p>
            <a:pPr algn="ctr">
              <a:defRPr sz="1200"/>
            </a:pPr>
            <a:endParaRPr lang="en-US"/>
          </a:p>
        </c:txPr>
        <c:crossAx val="1091766816"/>
        <c:crosses val="autoZero"/>
        <c:auto val="1"/>
        <c:lblAlgn val="ctr"/>
        <c:lblOffset val="100"/>
        <c:noMultiLvlLbl val="0"/>
      </c:catAx>
      <c:valAx>
        <c:axId val="1091766816"/>
        <c:scaling>
          <c:orientation val="minMax"/>
          <c:max val="0.18000000000000002"/>
          <c:min val="0"/>
        </c:scaling>
        <c:delete val="1"/>
        <c:axPos val="t"/>
        <c:numFmt formatCode="0%" sourceLinked="0"/>
        <c:majorTickMark val="out"/>
        <c:minorTickMark val="none"/>
        <c:tickLblPos val="nextTo"/>
        <c:crossAx val="1091768992"/>
        <c:crosses val="autoZero"/>
        <c:crossBetween val="between"/>
        <c:majorUnit val="0.05"/>
      </c:valAx>
    </c:plotArea>
    <c:plotVisOnly val="1"/>
    <c:dispBlanksAs val="gap"/>
    <c:showDLblsOverMax val="0"/>
  </c:chart>
  <c:spPr>
    <a:noFill/>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800" b="1" i="0" u="none" strike="noStrike" kern="1200" baseline="0">
                <a:solidFill>
                  <a:schemeClr val="bg1"/>
                </a:solidFill>
              </a:rPr>
              <a:t>Performance as on 30th September, 2026</a:t>
            </a:r>
          </a:p>
        </c:rich>
      </c:tx>
      <c:overlay val="0"/>
      <c:spPr>
        <a:solidFill>
          <a:srgbClr val="576433"/>
        </a:solidFill>
      </c:spPr>
    </c:title>
    <c:autoTitleDeleted val="0"/>
    <c:plotArea>
      <c:layout>
        <c:manualLayout>
          <c:layoutTarget val="inner"/>
          <c:xMode val="edge"/>
          <c:yMode val="edge"/>
          <c:x val="1.8940834902699308E-2"/>
          <c:y val="0.16879623015873016"/>
          <c:w val="0.96233647206528561"/>
          <c:h val="0.71608015873015884"/>
        </c:manualLayout>
      </c:layout>
      <c:barChart>
        <c:barDir val="col"/>
        <c:grouping val="clustered"/>
        <c:varyColors val="0"/>
        <c:ser>
          <c:idx val="0"/>
          <c:order val="0"/>
          <c:tx>
            <c:strRef>
              <c:f>'Performance tables'!$J$3</c:f>
              <c:strCache>
                <c:ptCount val="1"/>
                <c:pt idx="0">
                  <c:v>Decennium</c:v>
                </c:pt>
              </c:strCache>
            </c:strRef>
          </c:tx>
          <c:spPr>
            <a:solidFill>
              <a:srgbClr val="576433"/>
            </a:solidFill>
          </c:spPr>
          <c:invertIfNegative val="0"/>
          <c:dLbls>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tables'!$I$4,'Performance tables'!$I$6:$I$7,'Performance tables'!$I$9:$I$12,'Performance tables'!$I$18)</c:f>
              <c:strCache>
                <c:ptCount val="8"/>
                <c:pt idx="0">
                  <c:v>1 Month</c:v>
                </c:pt>
                <c:pt idx="1">
                  <c:v>3 Month</c:v>
                </c:pt>
                <c:pt idx="2">
                  <c:v>6 Month</c:v>
                </c:pt>
                <c:pt idx="3">
                  <c:v>1 Year</c:v>
                </c:pt>
                <c:pt idx="4">
                  <c:v>2 Year</c:v>
                </c:pt>
                <c:pt idx="5">
                  <c:v>3 Year</c:v>
                </c:pt>
                <c:pt idx="6">
                  <c:v>4 Year</c:v>
                </c:pt>
                <c:pt idx="7">
                  <c:v>Since Inception
12-Nov-21</c:v>
                </c:pt>
              </c:strCache>
              <c:extLst xmlns:c16r2="http://schemas.microsoft.com/office/drawing/2015/06/chart"/>
            </c:strRef>
          </c:cat>
          <c:val>
            <c:numRef>
              <c:f>('Performance tables'!$J$4,'Performance tables'!$J$6:$J$7,'Performance tables'!$J$9:$J$12,'Performance tables'!$J$18)</c:f>
              <c:numCache>
                <c:formatCode>0.0%</c:formatCode>
                <c:ptCount val="8"/>
                <c:pt idx="0">
                  <c:v>-1.9249001214458716E-2</c:v>
                </c:pt>
                <c:pt idx="1">
                  <c:v>-1.913100793953626E-2</c:v>
                </c:pt>
                <c:pt idx="2">
                  <c:v>0.25318194650045678</c:v>
                </c:pt>
                <c:pt idx="3">
                  <c:v>3.4678912386669536E-2</c:v>
                </c:pt>
                <c:pt idx="4">
                  <c:v>-6.6756660583297434E-2</c:v>
                </c:pt>
                <c:pt idx="5">
                  <c:v>6.7307750671190103E-2</c:v>
                </c:pt>
                <c:pt idx="6">
                  <c:v>0.10180370354667279</c:v>
                </c:pt>
                <c:pt idx="7">
                  <c:v>9.3742861126677068E-2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1FA5-47E9-8C48-43FAACFF24B3}"/>
            </c:ext>
          </c:extLst>
        </c:ser>
        <c:ser>
          <c:idx val="1"/>
          <c:order val="1"/>
          <c:tx>
            <c:strRef>
              <c:f>'Performance tables'!$K$3</c:f>
              <c:strCache>
                <c:ptCount val="1"/>
                <c:pt idx="0">
                  <c:v>BSE 500 TRI</c:v>
                </c:pt>
              </c:strCache>
            </c:strRef>
          </c:tx>
          <c:spPr>
            <a:solidFill>
              <a:srgbClr val="BF9D61"/>
            </a:solidFill>
          </c:spPr>
          <c:invertIfNegative val="0"/>
          <c:dLbls>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tables'!$I$4,'Performance tables'!$I$6:$I$7,'Performance tables'!$I$9:$I$12,'Performance tables'!$I$18)</c:f>
              <c:strCache>
                <c:ptCount val="8"/>
                <c:pt idx="0">
                  <c:v>1 Month</c:v>
                </c:pt>
                <c:pt idx="1">
                  <c:v>3 Month</c:v>
                </c:pt>
                <c:pt idx="2">
                  <c:v>6 Month</c:v>
                </c:pt>
                <c:pt idx="3">
                  <c:v>1 Year</c:v>
                </c:pt>
                <c:pt idx="4">
                  <c:v>2 Year</c:v>
                </c:pt>
                <c:pt idx="5">
                  <c:v>3 Year</c:v>
                </c:pt>
                <c:pt idx="6">
                  <c:v>4 Year</c:v>
                </c:pt>
                <c:pt idx="7">
                  <c:v>Since Inception
12-Nov-21</c:v>
                </c:pt>
              </c:strCache>
              <c:extLst xmlns:c16r2="http://schemas.microsoft.com/office/drawing/2015/06/chart"/>
            </c:strRef>
          </c:cat>
          <c:val>
            <c:numRef>
              <c:f>('Performance tables'!$K$4,'Performance tables'!$K$6:$K$7,'Performance tables'!$K$9:$K$12,'Performance tables'!$K$18)</c:f>
              <c:numCache>
                <c:formatCode>0.0%</c:formatCode>
                <c:ptCount val="8"/>
                <c:pt idx="0">
                  <c:v>-5.5732577085545465E-2</c:v>
                </c:pt>
                <c:pt idx="1">
                  <c:v>-3.5910283052086545E-2</c:v>
                </c:pt>
                <c:pt idx="2">
                  <c:v>8.0717185971779015E-2</c:v>
                </c:pt>
                <c:pt idx="3">
                  <c:v>-2.3268976687721987E-2</c:v>
                </c:pt>
                <c:pt idx="4">
                  <c:v>-3.9283353438901769E-2</c:v>
                </c:pt>
                <c:pt idx="5">
                  <c:v>9.2071706125682384E-2</c:v>
                </c:pt>
                <c:pt idx="6">
                  <c:v>0.11218118732902882</c:v>
                </c:pt>
                <c:pt idx="7">
                  <c:v>8.5734085960737616E-2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1FA5-47E9-8C48-43FAACFF24B3}"/>
            </c:ext>
          </c:extLst>
        </c:ser>
        <c:dLbls>
          <c:dLblPos val="outEnd"/>
          <c:showLegendKey val="0"/>
          <c:showVal val="1"/>
          <c:showCatName val="0"/>
          <c:showSerName val="0"/>
          <c:showPercent val="0"/>
          <c:showBubbleSize val="0"/>
        </c:dLbls>
        <c:gapWidth val="120"/>
        <c:axId val="1761674944"/>
        <c:axId val="1761673856"/>
      </c:barChart>
      <c:catAx>
        <c:axId val="1761674944"/>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761673856"/>
        <c:crosses val="autoZero"/>
        <c:auto val="1"/>
        <c:lblAlgn val="ctr"/>
        <c:lblOffset val="100"/>
        <c:noMultiLvlLbl val="0"/>
      </c:catAx>
      <c:valAx>
        <c:axId val="1761673856"/>
        <c:scaling>
          <c:orientation val="minMax"/>
          <c:max val="0.30000000000000004"/>
          <c:min val="-0.15000000000000002"/>
        </c:scaling>
        <c:delete val="1"/>
        <c:axPos val="l"/>
        <c:numFmt formatCode="0%" sourceLinked="0"/>
        <c:majorTickMark val="out"/>
        <c:minorTickMark val="none"/>
        <c:tickLblPos val="nextTo"/>
        <c:crossAx val="1761674944"/>
        <c:crosses val="autoZero"/>
        <c:crossBetween val="between"/>
        <c:majorUnit val="5.000000000000001E-2"/>
      </c:valAx>
      <c:spPr>
        <a:solidFill>
          <a:srgbClr val="F8F7E7">
            <a:alpha val="10000"/>
          </a:srgbClr>
        </a:solidFill>
      </c:spPr>
    </c:plotArea>
    <c:legend>
      <c:legendPos val="t"/>
      <c:overlay val="0"/>
      <c:txPr>
        <a:bodyPr/>
        <a:lstStyle/>
        <a:p>
          <a:pPr>
            <a:defRPr sz="14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a:p>
          <a:pPr algn="ctr">
            <a:buNone/>
          </a:pP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a:p>
          <a:endParaRPr lang="en-US" sz="1300" dirty="0"/>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a:lstStyle/>
        <a:p>
          <a:r>
            <a:rPr lang="en-US" sz="2800" dirty="0">
              <a:solidFill>
                <a:srgbClr val="FFFF00"/>
              </a:solidFill>
            </a:rPr>
            <a:t>Pedigree</a:t>
          </a: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AB494662-3558-411F-A082-EE81F58679B1}" srcId="{7BEDB702-FBAF-4E34-B54B-7B89DE9F0F78}" destId="{7D88F4AD-0F5C-48D3-B618-4D1F2CB10719}" srcOrd="2" destOrd="0" parTransId="{AE4BDBB1-E3C6-4166-9053-A8708BFBC8EF}" sibTransId="{BFBAC40F-D654-48CA-A937-18ECF18A243B}"/>
    <dgm:cxn modelId="{E60AE2E7-E7CF-476D-939D-CB5C12291B56}" type="presOf" srcId="{6D8F441A-6BC0-4F08-B617-0B242FBCE0D7}" destId="{A1FD14DC-8A3F-4A4B-A8AB-757499DC45D9}" srcOrd="0" destOrd="0" presId="urn:microsoft.com/office/officeart/2005/8/layout/matrix1"/>
    <dgm:cxn modelId="{909CF4C9-0636-4A09-8195-13434BC4FA55}" srcId="{CE126FF4-6283-4F22-9100-7F70C07FEFFB}" destId="{7BEDB702-FBAF-4E34-B54B-7B89DE9F0F78}" srcOrd="0" destOrd="0" parTransId="{51A57902-C58F-4FC0-8BB5-943AF614EFFE}" sibTransId="{74671DFC-C144-4307-BF0F-D70585BDD4BC}"/>
    <dgm:cxn modelId="{4E42BFC0-968E-4633-A3BC-5C023B589BA2}" type="presOf" srcId="{7D88F4AD-0F5C-48D3-B618-4D1F2CB10719}" destId="{A0FD10D9-CA67-46CB-A7AC-D75B69EF7B4B}" srcOrd="0" destOrd="0" presId="urn:microsoft.com/office/officeart/2005/8/layout/matrix1"/>
    <dgm:cxn modelId="{E5D4B164-F710-4818-8714-FABF5C295D81}" type="presOf" srcId="{E6FD40D3-43B1-4A83-A376-917A6E8A3E47}" destId="{1473A432-A181-4DDC-A936-D78DB51F7F78}" srcOrd="0" destOrd="0" presId="urn:microsoft.com/office/officeart/2005/8/layout/matrix1"/>
    <dgm:cxn modelId="{979C48E1-0147-425B-9D1A-450A4A1058C4}" type="presOf" srcId="{7BEDB702-FBAF-4E34-B54B-7B89DE9F0F78}" destId="{60A21AE8-7A4F-4B43-8CD6-E98E2C5F0B52}" srcOrd="0" destOrd="0" presId="urn:microsoft.com/office/officeart/2005/8/layout/matrix1"/>
    <dgm:cxn modelId="{966F6196-8893-4A2C-BD8A-196A49A5BFDF}" type="presOf" srcId="{7189F24B-ACC1-4E05-92C1-37C15AFBF212}" destId="{AD803936-C087-42C6-B55F-07EE91D63D54}" srcOrd="0" destOrd="0" presId="urn:microsoft.com/office/officeart/2005/8/layout/matrix1"/>
    <dgm:cxn modelId="{4B4E5E9B-50E6-46C7-9C54-1789579249FB}" type="presOf" srcId="{E6FD40D3-43B1-4A83-A376-917A6E8A3E47}" destId="{434B369E-BA67-422C-A13B-03994C95D186}" srcOrd="1"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77BF4409-AAE0-4585-B96A-AA3C2E3A19CD}" type="presOf" srcId="{6D8F441A-6BC0-4F08-B617-0B242FBCE0D7}" destId="{7CF27ABC-19F8-4329-870B-69752897A423}" srcOrd="1" destOrd="0" presId="urn:microsoft.com/office/officeart/2005/8/layout/matrix1"/>
    <dgm:cxn modelId="{37ED50C8-F010-4AF4-83D5-D31CA753F337}" type="presOf" srcId="{7189F24B-ACC1-4E05-92C1-37C15AFBF212}" destId="{CF9F9C89-1205-4F1C-ABCF-7FD4FD82BB43}"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0B7F188B-4449-411D-956C-20CFDE348558}" type="presOf" srcId="{CE126FF4-6283-4F22-9100-7F70C07FEFFB}" destId="{84F89418-F4CC-4279-8479-8E95A49444F8}" srcOrd="0" destOrd="0" presId="urn:microsoft.com/office/officeart/2005/8/layout/matrix1"/>
    <dgm:cxn modelId="{4F0B72FF-3A18-4768-BDA4-EF8D43A16D6E}" type="presOf" srcId="{7D88F4AD-0F5C-48D3-B618-4D1F2CB10719}" destId="{A26E8B34-7D56-4AB9-B9F9-6F795339BD41}" srcOrd="1"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9F37C482-27F0-4596-B45A-20CBDEB5AC4E}" type="presParOf" srcId="{84F89418-F4CC-4279-8479-8E95A49444F8}" destId="{58AF92C3-849E-45BF-A53A-1FAC60EAF73C}" srcOrd="0" destOrd="0" presId="urn:microsoft.com/office/officeart/2005/8/layout/matrix1"/>
    <dgm:cxn modelId="{E4A593AC-095E-4CA3-9761-D6B3CBC46BBB}" type="presParOf" srcId="{58AF92C3-849E-45BF-A53A-1FAC60EAF73C}" destId="{AD803936-C087-42C6-B55F-07EE91D63D54}" srcOrd="0" destOrd="0" presId="urn:microsoft.com/office/officeart/2005/8/layout/matrix1"/>
    <dgm:cxn modelId="{CEAA1A12-1CBD-44A7-96B4-AD7B42DAE741}" type="presParOf" srcId="{58AF92C3-849E-45BF-A53A-1FAC60EAF73C}" destId="{CF9F9C89-1205-4F1C-ABCF-7FD4FD82BB43}" srcOrd="1" destOrd="0" presId="urn:microsoft.com/office/officeart/2005/8/layout/matrix1"/>
    <dgm:cxn modelId="{388CDF47-163B-4566-8C70-DF202E18751B}" type="presParOf" srcId="{58AF92C3-849E-45BF-A53A-1FAC60EAF73C}" destId="{1473A432-A181-4DDC-A936-D78DB51F7F78}" srcOrd="2" destOrd="0" presId="urn:microsoft.com/office/officeart/2005/8/layout/matrix1"/>
    <dgm:cxn modelId="{8AC131C4-940C-4DEC-9E45-1C27D7E854A7}" type="presParOf" srcId="{58AF92C3-849E-45BF-A53A-1FAC60EAF73C}" destId="{434B369E-BA67-422C-A13B-03994C95D186}" srcOrd="3" destOrd="0" presId="urn:microsoft.com/office/officeart/2005/8/layout/matrix1"/>
    <dgm:cxn modelId="{122307D5-37BC-4750-94DD-7CAEE13B75AD}" type="presParOf" srcId="{58AF92C3-849E-45BF-A53A-1FAC60EAF73C}" destId="{A0FD10D9-CA67-46CB-A7AC-D75B69EF7B4B}" srcOrd="4" destOrd="0" presId="urn:microsoft.com/office/officeart/2005/8/layout/matrix1"/>
    <dgm:cxn modelId="{3642C302-56E4-4DD1-9A8A-B128F1F76F48}" type="presParOf" srcId="{58AF92C3-849E-45BF-A53A-1FAC60EAF73C}" destId="{A26E8B34-7D56-4AB9-B9F9-6F795339BD41}" srcOrd="5" destOrd="0" presId="urn:microsoft.com/office/officeart/2005/8/layout/matrix1"/>
    <dgm:cxn modelId="{A5BF57E9-010C-4344-829A-B49A30700899}" type="presParOf" srcId="{58AF92C3-849E-45BF-A53A-1FAC60EAF73C}" destId="{A1FD14DC-8A3F-4A4B-A8AB-757499DC45D9}" srcOrd="6" destOrd="0" presId="urn:microsoft.com/office/officeart/2005/8/layout/matrix1"/>
    <dgm:cxn modelId="{6DC608D6-3177-4C1D-85A9-BA35D5CCC4AE}" type="presParOf" srcId="{58AF92C3-849E-45BF-A53A-1FAC60EAF73C}" destId="{7CF27ABC-19F8-4329-870B-69752897A423}" srcOrd="7" destOrd="0" presId="urn:microsoft.com/office/officeart/2005/8/layout/matrix1"/>
    <dgm:cxn modelId="{F2CFB076-52F4-4079-B416-3C5F256FFF39}"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AA174-6ED2-44DC-8417-63C27EC00072}" type="doc">
      <dgm:prSet loTypeId="urn:microsoft.com/office/officeart/2005/8/layout/venn2" loCatId="relationship" qsTypeId="urn:microsoft.com/office/officeart/2005/8/quickstyle/3d1#1" qsCatId="3D" csTypeId="urn:microsoft.com/office/officeart/2005/8/colors/accent1_2#2" csCatId="accent1" phldr="1"/>
      <dgm:spPr/>
      <dgm:t>
        <a:bodyPr/>
        <a:lstStyle/>
        <a:p>
          <a:endParaRPr lang="en-US"/>
        </a:p>
      </dgm:t>
    </dgm:pt>
    <dgm:pt modelId="{9B011FA0-9C98-4D4A-80D0-A566119982C5}">
      <dgm:prSet phldrT="[Text]" custT="1"/>
      <dgm:spPr>
        <a:solidFill>
          <a:srgbClr val="BF9D61"/>
        </a:solidFill>
      </dgm:spPr>
      <dgm:t>
        <a:bodyPr/>
        <a:lstStyle/>
        <a:p>
          <a:r>
            <a:rPr lang="en-US" sz="1600" dirty="0"/>
            <a:t>Max Sector Allocation 20%</a:t>
          </a:r>
        </a:p>
      </dgm:t>
    </dgm:pt>
    <dgm:pt modelId="{5ED5E637-6855-4040-8D52-45A19952DC50}" type="parTrans" cxnId="{2E83EDBE-865C-4C2C-ACA3-94EF67CEB2AA}">
      <dgm:prSet/>
      <dgm:spPr/>
      <dgm:t>
        <a:bodyPr/>
        <a:lstStyle/>
        <a:p>
          <a:endParaRPr lang="en-US"/>
        </a:p>
      </dgm:t>
    </dgm:pt>
    <dgm:pt modelId="{9E58F8C1-8962-412F-8BB6-FF1381D858E2}" type="sibTrans" cxnId="{2E83EDBE-865C-4C2C-ACA3-94EF67CEB2AA}">
      <dgm:prSet/>
      <dgm:spPr/>
      <dgm:t>
        <a:bodyPr/>
        <a:lstStyle/>
        <a:p>
          <a:endParaRPr lang="en-US"/>
        </a:p>
      </dgm:t>
    </dgm:pt>
    <dgm:pt modelId="{41B035C2-89F5-4589-BA79-4DB7F29EA73A}">
      <dgm:prSet phldrT="[Text]" custT="1"/>
      <dgm:spPr>
        <a:solidFill>
          <a:srgbClr val="7B5514"/>
        </a:solidFill>
      </dgm:spPr>
      <dgm:t>
        <a:bodyPr/>
        <a:lstStyle/>
        <a:p>
          <a:r>
            <a:rPr lang="en-US" sz="1600" b="1" dirty="0">
              <a:solidFill>
                <a:schemeClr val="bg1"/>
              </a:solidFill>
            </a:rPr>
            <a:t>Max Single Stock Allocation 10%</a:t>
          </a:r>
        </a:p>
      </dgm:t>
    </dgm:pt>
    <dgm:pt modelId="{56605273-C7F2-4C5A-A8CD-40AA0506DAD5}" type="parTrans" cxnId="{DDEF7DBD-D84A-4830-A512-3A8094A48D99}">
      <dgm:prSet/>
      <dgm:spPr/>
      <dgm:t>
        <a:bodyPr/>
        <a:lstStyle/>
        <a:p>
          <a:endParaRPr lang="en-US"/>
        </a:p>
      </dgm:t>
    </dgm:pt>
    <dgm:pt modelId="{174F4367-BD2B-442A-A994-B6B54A97076C}" type="sibTrans" cxnId="{DDEF7DBD-D84A-4830-A512-3A8094A48D99}">
      <dgm:prSet/>
      <dgm:spPr/>
      <dgm:t>
        <a:bodyPr/>
        <a:lstStyle/>
        <a:p>
          <a:endParaRPr lang="en-US"/>
        </a:p>
      </dgm:t>
    </dgm:pt>
    <dgm:pt modelId="{70D67CE3-655F-4C65-BBBB-DA6F97D39194}" type="pres">
      <dgm:prSet presAssocID="{8B5AA174-6ED2-44DC-8417-63C27EC00072}" presName="Name0" presStyleCnt="0">
        <dgm:presLayoutVars>
          <dgm:chMax val="7"/>
          <dgm:resizeHandles val="exact"/>
        </dgm:presLayoutVars>
      </dgm:prSet>
      <dgm:spPr/>
      <dgm:t>
        <a:bodyPr/>
        <a:lstStyle/>
        <a:p>
          <a:endParaRPr lang="en-IN"/>
        </a:p>
      </dgm:t>
    </dgm:pt>
    <dgm:pt modelId="{BAC2DD7C-DA75-4BA1-8131-4974CA11526B}" type="pres">
      <dgm:prSet presAssocID="{8B5AA174-6ED2-44DC-8417-63C27EC00072}" presName="comp1" presStyleCnt="0"/>
      <dgm:spPr/>
    </dgm:pt>
    <dgm:pt modelId="{D8A27CD4-2114-4B7F-A37D-6AD255A91FDA}" type="pres">
      <dgm:prSet presAssocID="{8B5AA174-6ED2-44DC-8417-63C27EC00072}" presName="circle1" presStyleLbl="node1" presStyleIdx="0" presStyleCnt="2"/>
      <dgm:spPr/>
      <dgm:t>
        <a:bodyPr/>
        <a:lstStyle/>
        <a:p>
          <a:endParaRPr lang="en-IN"/>
        </a:p>
      </dgm:t>
    </dgm:pt>
    <dgm:pt modelId="{61BE33A2-F31B-4904-A2FC-2814683593FF}" type="pres">
      <dgm:prSet presAssocID="{8B5AA174-6ED2-44DC-8417-63C27EC00072}" presName="c1text" presStyleLbl="node1" presStyleIdx="0" presStyleCnt="2">
        <dgm:presLayoutVars>
          <dgm:bulletEnabled val="1"/>
        </dgm:presLayoutVars>
      </dgm:prSet>
      <dgm:spPr/>
      <dgm:t>
        <a:bodyPr/>
        <a:lstStyle/>
        <a:p>
          <a:endParaRPr lang="en-IN"/>
        </a:p>
      </dgm:t>
    </dgm:pt>
    <dgm:pt modelId="{40499266-AC28-41AC-A423-FCA16C0F6954}" type="pres">
      <dgm:prSet presAssocID="{8B5AA174-6ED2-44DC-8417-63C27EC00072}" presName="comp2" presStyleCnt="0"/>
      <dgm:spPr/>
    </dgm:pt>
    <dgm:pt modelId="{C09FC8E9-68BA-4697-B1D0-1F7D15064B44}" type="pres">
      <dgm:prSet presAssocID="{8B5AA174-6ED2-44DC-8417-63C27EC00072}" presName="circle2" presStyleLbl="node1" presStyleIdx="1" presStyleCnt="2" custScaleX="85000" custScaleY="86667"/>
      <dgm:spPr/>
      <dgm:t>
        <a:bodyPr/>
        <a:lstStyle/>
        <a:p>
          <a:endParaRPr lang="en-IN"/>
        </a:p>
      </dgm:t>
    </dgm:pt>
    <dgm:pt modelId="{6087D472-0CE4-4ECE-A367-F82DC53CB89E}" type="pres">
      <dgm:prSet presAssocID="{8B5AA174-6ED2-44DC-8417-63C27EC00072}" presName="c2text" presStyleLbl="node1" presStyleIdx="1" presStyleCnt="2">
        <dgm:presLayoutVars>
          <dgm:bulletEnabled val="1"/>
        </dgm:presLayoutVars>
      </dgm:prSet>
      <dgm:spPr/>
      <dgm:t>
        <a:bodyPr/>
        <a:lstStyle/>
        <a:p>
          <a:endParaRPr lang="en-IN"/>
        </a:p>
      </dgm:t>
    </dgm:pt>
  </dgm:ptLst>
  <dgm:cxnLst>
    <dgm:cxn modelId="{2E83EDBE-865C-4C2C-ACA3-94EF67CEB2AA}" srcId="{8B5AA174-6ED2-44DC-8417-63C27EC00072}" destId="{9B011FA0-9C98-4D4A-80D0-A566119982C5}" srcOrd="0" destOrd="0" parTransId="{5ED5E637-6855-4040-8D52-45A19952DC50}" sibTransId="{9E58F8C1-8962-412F-8BB6-FF1381D858E2}"/>
    <dgm:cxn modelId="{DDEF7DBD-D84A-4830-A512-3A8094A48D99}" srcId="{8B5AA174-6ED2-44DC-8417-63C27EC00072}" destId="{41B035C2-89F5-4589-BA79-4DB7F29EA73A}" srcOrd="1" destOrd="0" parTransId="{56605273-C7F2-4C5A-A8CD-40AA0506DAD5}" sibTransId="{174F4367-BD2B-442A-A994-B6B54A97076C}"/>
    <dgm:cxn modelId="{F1186D09-3CA1-4E59-A63C-1C3E7B88D563}" type="presOf" srcId="{8B5AA174-6ED2-44DC-8417-63C27EC00072}" destId="{70D67CE3-655F-4C65-BBBB-DA6F97D39194}" srcOrd="0" destOrd="0" presId="urn:microsoft.com/office/officeart/2005/8/layout/venn2"/>
    <dgm:cxn modelId="{DFCAA628-284C-4AFB-A65F-E4B8C7150A31}" type="presOf" srcId="{9B011FA0-9C98-4D4A-80D0-A566119982C5}" destId="{61BE33A2-F31B-4904-A2FC-2814683593FF}" srcOrd="1" destOrd="0" presId="urn:microsoft.com/office/officeart/2005/8/layout/venn2"/>
    <dgm:cxn modelId="{E90CC7CB-4CFD-4450-8E10-24A02255614F}" type="presOf" srcId="{9B011FA0-9C98-4D4A-80D0-A566119982C5}" destId="{D8A27CD4-2114-4B7F-A37D-6AD255A91FDA}" srcOrd="0" destOrd="0" presId="urn:microsoft.com/office/officeart/2005/8/layout/venn2"/>
    <dgm:cxn modelId="{363E8B1E-530E-4120-8B61-4C96DC8F2DAA}" type="presOf" srcId="{41B035C2-89F5-4589-BA79-4DB7F29EA73A}" destId="{6087D472-0CE4-4ECE-A367-F82DC53CB89E}" srcOrd="1" destOrd="0" presId="urn:microsoft.com/office/officeart/2005/8/layout/venn2"/>
    <dgm:cxn modelId="{F231591F-D069-4BF5-919B-DCFFC0297739}" type="presOf" srcId="{41B035C2-89F5-4589-BA79-4DB7F29EA73A}" destId="{C09FC8E9-68BA-4697-B1D0-1F7D15064B44}" srcOrd="0" destOrd="0" presId="urn:microsoft.com/office/officeart/2005/8/layout/venn2"/>
    <dgm:cxn modelId="{02F75380-5479-4966-A01E-A40AA282331E}" type="presParOf" srcId="{70D67CE3-655F-4C65-BBBB-DA6F97D39194}" destId="{BAC2DD7C-DA75-4BA1-8131-4974CA11526B}" srcOrd="0" destOrd="0" presId="urn:microsoft.com/office/officeart/2005/8/layout/venn2"/>
    <dgm:cxn modelId="{EA6CFF4C-2A8C-426B-81BD-378F7B9C675C}" type="presParOf" srcId="{BAC2DD7C-DA75-4BA1-8131-4974CA11526B}" destId="{D8A27CD4-2114-4B7F-A37D-6AD255A91FDA}" srcOrd="0" destOrd="0" presId="urn:microsoft.com/office/officeart/2005/8/layout/venn2"/>
    <dgm:cxn modelId="{16ADB79E-B26F-4F99-9290-853692908420}" type="presParOf" srcId="{BAC2DD7C-DA75-4BA1-8131-4974CA11526B}" destId="{61BE33A2-F31B-4904-A2FC-2814683593FF}" srcOrd="1" destOrd="0" presId="urn:microsoft.com/office/officeart/2005/8/layout/venn2"/>
    <dgm:cxn modelId="{B97B7B7E-6636-4E97-AF5C-FD4F297A8F91}" type="presParOf" srcId="{70D67CE3-655F-4C65-BBBB-DA6F97D39194}" destId="{40499266-AC28-41AC-A423-FCA16C0F6954}" srcOrd="1" destOrd="0" presId="urn:microsoft.com/office/officeart/2005/8/layout/venn2"/>
    <dgm:cxn modelId="{F23947D3-06AF-4757-BE66-02AC6724DE85}" type="presParOf" srcId="{40499266-AC28-41AC-A423-FCA16C0F6954}" destId="{C09FC8E9-68BA-4697-B1D0-1F7D15064B44}" srcOrd="0" destOrd="0" presId="urn:microsoft.com/office/officeart/2005/8/layout/venn2"/>
    <dgm:cxn modelId="{34CFE253-0959-4819-91D0-5AF229B514CA}" type="presParOf" srcId="{40499266-AC28-41AC-A423-FCA16C0F6954}" destId="{6087D472-0CE4-4ECE-A367-F82DC53CB89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7CD4-2114-4B7F-A37D-6AD255A91FDA}">
      <dsp:nvSpPr>
        <dsp:cNvPr id="0" name=""/>
        <dsp:cNvSpPr/>
      </dsp:nvSpPr>
      <dsp:spPr>
        <a:xfrm>
          <a:off x="248582" y="0"/>
          <a:ext cx="2866059" cy="2866059"/>
        </a:xfrm>
        <a:prstGeom prst="ellipse">
          <a:avLst/>
        </a:prstGeom>
        <a:solidFill>
          <a:srgbClr val="BF9D6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a:t>Max Sector Allocation 20%</a:t>
          </a:r>
        </a:p>
      </dsp:txBody>
      <dsp:txXfrm>
        <a:off x="929271" y="214954"/>
        <a:ext cx="1504680" cy="487230"/>
      </dsp:txXfrm>
    </dsp:sp>
    <dsp:sp modelId="{C09FC8E9-68BA-4697-B1D0-1F7D15064B44}">
      <dsp:nvSpPr>
        <dsp:cNvPr id="0" name=""/>
        <dsp:cNvSpPr/>
      </dsp:nvSpPr>
      <dsp:spPr>
        <a:xfrm>
          <a:off x="768055" y="859814"/>
          <a:ext cx="1827112" cy="1862945"/>
        </a:xfrm>
        <a:prstGeom prst="ellipse">
          <a:avLst/>
        </a:prstGeom>
        <a:solidFill>
          <a:srgbClr val="7B551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bg1"/>
              </a:solidFill>
            </a:rPr>
            <a:t>Max Single Stock Allocation 10%</a:t>
          </a:r>
        </a:p>
      </dsp:txBody>
      <dsp:txXfrm>
        <a:off x="1035630" y="1325550"/>
        <a:ext cx="1291963" cy="93147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4046FE-46E2-4525-BB8D-D66D360724F3}" type="datetimeFigureOut">
              <a:rPr lang="en-IN" smtClean="0"/>
              <a:pPr/>
              <a:t>06-10-2026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61FC3D-DD97-4FFA-BCD2-EF9BC2477E59}" type="slidenum">
              <a:rPr lang="en-IN" smtClean="0"/>
              <a:pPr/>
              <a:t>‹#›</a:t>
            </a:fld>
            <a:endParaRPr lang="en-IN"/>
          </a:p>
        </p:txBody>
      </p:sp>
    </p:spTree>
    <p:extLst>
      <p:ext uri="{BB962C8B-B14F-4D97-AF65-F5344CB8AC3E}">
        <p14:creationId xmlns:p14="http://schemas.microsoft.com/office/powerpoint/2010/main" val="16535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0"/>
          <p:cNvSpPr>
            <a:spLocks noGrp="1" noChangeArrowheads="1"/>
          </p:cNvSpPr>
          <p:nvPr>
            <p:ph type="sldNum" sz="quarter"/>
          </p:nvPr>
        </p:nvSpPr>
        <p:spPr>
          <a:noFill/>
        </p:spPr>
        <p:txBody>
          <a:bodyPr/>
          <a:lstStyle/>
          <a:p>
            <a:pPr>
              <a:tabLst>
                <a:tab pos="0" algn="l"/>
                <a:tab pos="455613" algn="l"/>
                <a:tab pos="912813" algn="l"/>
                <a:tab pos="1370013" algn="l"/>
                <a:tab pos="1827213" algn="l"/>
                <a:tab pos="2284413" algn="l"/>
                <a:tab pos="2741613" algn="l"/>
                <a:tab pos="3197225" algn="l"/>
                <a:tab pos="3656013" algn="l"/>
                <a:tab pos="4113213" algn="l"/>
                <a:tab pos="4568825" algn="l"/>
                <a:tab pos="5026025" algn="l"/>
                <a:tab pos="5484813" algn="l"/>
                <a:tab pos="5940425" algn="l"/>
                <a:tab pos="6397625" algn="l"/>
                <a:tab pos="6854825" algn="l"/>
                <a:tab pos="7312025" algn="l"/>
                <a:tab pos="7769225" algn="l"/>
                <a:tab pos="8226425" algn="l"/>
                <a:tab pos="8683625" algn="l"/>
                <a:tab pos="9140825" algn="l"/>
              </a:tabLst>
            </a:pPr>
            <a:fld id="{E22F2F66-71E9-4A11-82E2-2DC1340B2616}" type="slidenum">
              <a:rPr lang="en-US" smtClean="0"/>
              <a:pPr>
                <a:tabLst>
                  <a:tab pos="0" algn="l"/>
                  <a:tab pos="455613" algn="l"/>
                  <a:tab pos="912813" algn="l"/>
                  <a:tab pos="1370013" algn="l"/>
                  <a:tab pos="1827213" algn="l"/>
                  <a:tab pos="2284413" algn="l"/>
                  <a:tab pos="2741613" algn="l"/>
                  <a:tab pos="3197225" algn="l"/>
                  <a:tab pos="3656013" algn="l"/>
                  <a:tab pos="4113213" algn="l"/>
                  <a:tab pos="4568825" algn="l"/>
                  <a:tab pos="5026025" algn="l"/>
                  <a:tab pos="5484813" algn="l"/>
                  <a:tab pos="5940425" algn="l"/>
                  <a:tab pos="6397625" algn="l"/>
                  <a:tab pos="6854825" algn="l"/>
                  <a:tab pos="7312025" algn="l"/>
                  <a:tab pos="7769225" algn="l"/>
                  <a:tab pos="8226425" algn="l"/>
                  <a:tab pos="8683625" algn="l"/>
                  <a:tab pos="9140825" algn="l"/>
                </a:tabLst>
              </a:pPr>
              <a:t>18</a:t>
            </a:fld>
            <a:endParaRPr lang="en-US"/>
          </a:p>
        </p:txBody>
      </p:sp>
      <p:sp>
        <p:nvSpPr>
          <p:cNvPr id="28675" name="Rectangle 2"/>
          <p:cNvSpPr>
            <a:spLocks noGrp="1" noRot="1" noChangeAspect="1" noChangeArrowheads="1" noTextEdit="1"/>
          </p:cNvSpPr>
          <p:nvPr>
            <p:ph type="sldImg"/>
          </p:nvPr>
        </p:nvSpPr>
        <p:spPr>
          <a:xfrm>
            <a:off x="2354263" y="515938"/>
            <a:ext cx="4587875" cy="2581275"/>
          </a:xfrm>
        </p:spPr>
      </p:sp>
      <p:sp>
        <p:nvSpPr>
          <p:cNvPr id="28676" name="Rectangle 3"/>
          <p:cNvSpPr>
            <a:spLocks noGrp="1" noChangeArrowheads="1"/>
          </p:cNvSpPr>
          <p:nvPr>
            <p:ph type="body" idx="1"/>
          </p:nvPr>
        </p:nvSpPr>
        <p:spPr>
          <a:xfrm>
            <a:off x="930275" y="3268663"/>
            <a:ext cx="7435850" cy="3097212"/>
          </a:xfrm>
          <a:noFill/>
          <a:ln/>
        </p:spPr>
        <p:txBody>
          <a:bodyPr/>
          <a:lstStyle/>
          <a:p>
            <a:endParaRPr lang="en-US"/>
          </a:p>
        </p:txBody>
      </p:sp>
    </p:spTree>
    <p:extLst>
      <p:ext uri="{BB962C8B-B14F-4D97-AF65-F5344CB8AC3E}">
        <p14:creationId xmlns:p14="http://schemas.microsoft.com/office/powerpoint/2010/main" val="1675419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256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60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219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68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8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1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6678986"/>
            <a:ext cx="12192000" cy="179014"/>
          </a:xfrm>
          <a:prstGeom prst="rect">
            <a:avLst/>
          </a:prstGeom>
        </p:spPr>
      </p:pic>
      <p:pic>
        <p:nvPicPr>
          <p:cNvPr id="3" name="Picture 2"/>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069979" y="3641271"/>
            <a:ext cx="4810980" cy="2750660"/>
          </a:xfrm>
          <a:prstGeom prst="rect">
            <a:avLst/>
          </a:prstGeom>
        </p:spPr>
      </p:pic>
      <p:pic>
        <p:nvPicPr>
          <p:cNvPr id="4" name="Picture 3"/>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0" y="0"/>
            <a:ext cx="12192000" cy="917923"/>
          </a:xfrm>
          <a:prstGeom prst="rect">
            <a:avLst/>
          </a:prstGeom>
        </p:spPr>
      </p:pic>
    </p:spTree>
    <p:extLst>
      <p:ext uri="{BB962C8B-B14F-4D97-AF65-F5344CB8AC3E}">
        <p14:creationId xmlns:p14="http://schemas.microsoft.com/office/powerpoint/2010/main" val="1148578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9" r:id="rId6"/>
  </p:sldLayoutIdLst>
  <p:hf hdr="0" ftr="0" dt="0"/>
  <p:txStyles>
    <p:title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p:titleStyle>
    <p:bodyStyle>
      <a:lvl1pPr marL="457189" indent="-457189" algn="l" rtl="0" eaLnBrk="0" fontAlgn="base" hangingPunct="0">
        <a:spcBef>
          <a:spcPct val="20000"/>
        </a:spcBef>
        <a:spcAft>
          <a:spcPct val="0"/>
        </a:spcAft>
        <a:buClr>
          <a:schemeClr val="accent1"/>
        </a:buClr>
        <a:buSzPct val="65000"/>
        <a:buFont typeface="Wingdings" pitchFamily="2" charset="2"/>
        <a:buChar char="n"/>
        <a:defRPr sz="3200">
          <a:solidFill>
            <a:srgbClr val="000000"/>
          </a:solidFill>
          <a:latin typeface="+mn-lt"/>
          <a:ea typeface="+mn-ea"/>
          <a:cs typeface="+mn-cs"/>
        </a:defRPr>
      </a:lvl1pPr>
      <a:lvl2pPr marL="893211" indent="-433906" algn="l" rtl="0" eaLnBrk="0" fontAlgn="base" hangingPunct="0">
        <a:spcBef>
          <a:spcPct val="20000"/>
        </a:spcBef>
        <a:spcAft>
          <a:spcPct val="0"/>
        </a:spcAft>
        <a:buClr>
          <a:schemeClr val="accent2"/>
        </a:buClr>
        <a:buSzPct val="60000"/>
        <a:buFont typeface="Wingdings" pitchFamily="2" charset="2"/>
        <a:buChar char="q"/>
        <a:defRPr sz="2933">
          <a:solidFill>
            <a:schemeClr val="tx1"/>
          </a:solidFill>
          <a:latin typeface="+mn-lt"/>
          <a:cs typeface="+mn-cs"/>
        </a:defRPr>
      </a:lvl2pPr>
      <a:lvl3pPr marL="1363099" indent="-467772" algn="l" rtl="0" eaLnBrk="0" fontAlgn="base" hangingPunct="0">
        <a:spcBef>
          <a:spcPct val="20000"/>
        </a:spcBef>
        <a:spcAft>
          <a:spcPct val="0"/>
        </a:spcAft>
        <a:buClr>
          <a:schemeClr val="accent1"/>
        </a:buClr>
        <a:buSzPct val="65000"/>
        <a:buFont typeface="Wingdings" pitchFamily="2" charset="2"/>
        <a:buChar char="n"/>
        <a:defRPr>
          <a:solidFill>
            <a:schemeClr val="tx1"/>
          </a:solidFill>
          <a:latin typeface="+mn-lt"/>
          <a:cs typeface="+mn-cs"/>
        </a:defRPr>
      </a:lvl3pPr>
      <a:lvl4pPr marL="1786422" indent="-421207" algn="l" rtl="0" eaLnBrk="0" fontAlgn="base" hangingPunct="0">
        <a:spcBef>
          <a:spcPct val="20000"/>
        </a:spcBef>
        <a:spcAft>
          <a:spcPct val="0"/>
        </a:spcAft>
        <a:buClr>
          <a:schemeClr val="accent2"/>
        </a:buClr>
        <a:buSzPct val="70000"/>
        <a:buFont typeface="Wingdings" pitchFamily="2" charset="2"/>
        <a:buChar char="q"/>
        <a:defRPr sz="2133">
          <a:solidFill>
            <a:schemeClr val="tx1"/>
          </a:solidFill>
          <a:latin typeface="+mn-lt"/>
          <a:cs typeface="+mn-cs"/>
        </a:defRPr>
      </a:lvl4pPr>
      <a:lvl5pPr marL="2241495" indent="-452955" algn="l" rtl="0" eaLnBrk="0" fontAlgn="base" hangingPunct="0">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5pPr>
      <a:lvl6pPr marL="2851079"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6pPr>
      <a:lvl7pPr marL="3460664"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7pPr>
      <a:lvl8pPr marL="4070249"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8pPr>
      <a:lvl9pPr marL="4679834"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anandrathipms.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anandrathipms.com/contact-us.php" TargetMode="External"/><Relationship Id="rId5" Type="http://schemas.openxmlformats.org/officeDocument/2006/relationships/hyperlink" Target="mailto:pmsdesk@rathi.com" TargetMode="External"/><Relationship Id="rId4" Type="http://schemas.openxmlformats.org/officeDocument/2006/relationships/hyperlink" Target="https://www.anandrathipms.com/pdf/Disclosure_Document_30th_Sept_2025_compressed.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1" y="0"/>
            <a:ext cx="12189038" cy="6858000"/>
          </a:xfrm>
          <a:prstGeom prst="rect">
            <a:avLst/>
          </a:prstGeom>
        </p:spPr>
      </p:pic>
      <p:sp>
        <p:nvSpPr>
          <p:cNvPr id="3" name="TextBox 2"/>
          <p:cNvSpPr txBox="1"/>
          <p:nvPr/>
        </p:nvSpPr>
        <p:spPr>
          <a:xfrm>
            <a:off x="8511086" y="6449739"/>
            <a:ext cx="3474720" cy="400110"/>
          </a:xfrm>
          <a:prstGeom prst="rect">
            <a:avLst/>
          </a:prstGeom>
          <a:noFill/>
        </p:spPr>
        <p:txBody>
          <a:bodyPr wrap="square" rtlCol="0">
            <a:spAutoFit/>
          </a:bodyPr>
          <a:lstStyle/>
          <a:p>
            <a:pPr algn="r"/>
            <a:r>
              <a:rPr lang="en-US" sz="2000" b="1" i="1" dirty="0"/>
              <a:t>September, 2026</a:t>
            </a:r>
          </a:p>
        </p:txBody>
      </p:sp>
      <p:sp>
        <p:nvSpPr>
          <p:cNvPr id="6" name="Title 1"/>
          <p:cNvSpPr txBox="1">
            <a:spLocks/>
          </p:cNvSpPr>
          <p:nvPr/>
        </p:nvSpPr>
        <p:spPr>
          <a:xfrm>
            <a:off x="3805770" y="2699823"/>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350" b="1" dirty="0">
                <a:latin typeface="+mn-lt"/>
              </a:rPr>
              <a:t>Investment Approach</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14674"/>
            <a:ext cx="2833493" cy="899231"/>
          </a:xfrm>
          <a:prstGeom prst="rect">
            <a:avLst/>
          </a:prstGeom>
        </p:spPr>
      </p:pic>
    </p:spTree>
    <p:extLst>
      <p:ext uri="{BB962C8B-B14F-4D97-AF65-F5344CB8AC3E}">
        <p14:creationId xmlns:p14="http://schemas.microsoft.com/office/powerpoint/2010/main" val="161417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994" y="1805946"/>
            <a:ext cx="9863042" cy="4522709"/>
          </a:xfrm>
          <a:prstGeom prst="rect">
            <a:avLst/>
          </a:prstGeom>
        </p:spPr>
      </p:pic>
      <p:sp>
        <p:nvSpPr>
          <p:cNvPr id="3" name="Rounded Rectangle 2"/>
          <p:cNvSpPr/>
          <p:nvPr/>
        </p:nvSpPr>
        <p:spPr bwMode="auto">
          <a:xfrm>
            <a:off x="1326000" y="1065219"/>
            <a:ext cx="9540000" cy="684000"/>
          </a:xfrm>
          <a:prstGeom prst="roundRect">
            <a:avLst>
              <a:gd name="adj" fmla="val 13542"/>
            </a:avLst>
          </a:prstGeom>
          <a:solidFill>
            <a:srgbClr val="576433"/>
          </a:solidFill>
          <a:ln w="9525" cap="flat" cmpd="sng" algn="ctr">
            <a:no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kern="0">
                <a:solidFill>
                  <a:schemeClr val="bg1"/>
                </a:solidFill>
              </a:rPr>
              <a:t>Focus on return optimization by investing in multicap portfolio of companies with good corporate governance, strong emerging business or companies entering into next business upcycle.</a:t>
            </a:r>
            <a:endParaRPr lang="en-US" sz="1600" kern="0" dirty="0">
              <a:solidFill>
                <a:schemeClr val="bg1"/>
              </a:solidFill>
            </a:endParaRPr>
          </a:p>
        </p:txBody>
      </p:sp>
      <p:sp>
        <p:nvSpPr>
          <p:cNvPr id="5" name="TextBox 4"/>
          <p:cNvSpPr txBox="1"/>
          <p:nvPr/>
        </p:nvSpPr>
        <p:spPr>
          <a:xfrm>
            <a:off x="2244467" y="6279838"/>
            <a:ext cx="7620000" cy="338554"/>
          </a:xfrm>
          <a:prstGeom prst="rect">
            <a:avLst/>
          </a:prstGeom>
          <a:noFill/>
        </p:spPr>
        <p:txBody>
          <a:bodyPr wrap="square" rtlCol="0">
            <a:spAutoFit/>
          </a:bodyPr>
          <a:lstStyle/>
          <a:p>
            <a:pPr algn="ctr"/>
            <a:r>
              <a:rPr lang="en-US" sz="1600" dirty="0"/>
              <a:t>India Vision: Global Powerhouse with USD 5 Trillion dollar economy by 2025</a:t>
            </a:r>
          </a:p>
        </p:txBody>
      </p:sp>
      <p:sp>
        <p:nvSpPr>
          <p:cNvPr id="6" name="Title 1"/>
          <p:cNvSpPr txBox="1">
            <a:spLocks/>
          </p:cNvSpPr>
          <p:nvPr/>
        </p:nvSpPr>
        <p:spPr>
          <a:xfrm>
            <a:off x="442784" y="182110"/>
            <a:ext cx="3124200" cy="592248"/>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b="1" kern="0" dirty="0">
                <a:solidFill>
                  <a:schemeClr val="bg1"/>
                </a:solidFill>
              </a:rPr>
              <a:t>Objective</a:t>
            </a:r>
          </a:p>
        </p:txBody>
      </p:sp>
    </p:spTree>
    <p:extLst>
      <p:ext uri="{BB962C8B-B14F-4D97-AF65-F5344CB8AC3E}">
        <p14:creationId xmlns:p14="http://schemas.microsoft.com/office/powerpoint/2010/main" val="1793230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96000" y="5566476"/>
            <a:ext cx="10800000" cy="64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Investing in companies which are likely to benefit from Industrial Revolution, new age business, favorable Policies, and companies that are showing visible sign of turnaround with higher growth in their next business up cycle.</a:t>
            </a:r>
          </a:p>
        </p:txBody>
      </p:sp>
      <p:sp>
        <p:nvSpPr>
          <p:cNvPr id="18" name="Rectangle 17"/>
          <p:cNvSpPr/>
          <p:nvPr/>
        </p:nvSpPr>
        <p:spPr>
          <a:xfrm>
            <a:off x="140180" y="229170"/>
            <a:ext cx="3404137" cy="415498"/>
          </a:xfrm>
          <a:prstGeom prst="rect">
            <a:avLst/>
          </a:prstGeom>
        </p:spPr>
        <p:txBody>
          <a:bodyPr wrap="none">
            <a:spAutoFit/>
          </a:bodyPr>
          <a:lstStyle/>
          <a:p>
            <a:r>
              <a:rPr lang="en-US" sz="2100" b="1" dirty="0">
                <a:solidFill>
                  <a:schemeClr val="bg1"/>
                </a:solidFill>
              </a:rPr>
              <a:t>Dual Focus Portfolio Strategy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0930" y="1047834"/>
            <a:ext cx="8610141" cy="4442917"/>
          </a:xfrm>
          <a:prstGeom prst="rect">
            <a:avLst/>
          </a:prstGeom>
        </p:spPr>
      </p:pic>
    </p:spTree>
    <p:extLst>
      <p:ext uri="{BB962C8B-B14F-4D97-AF65-F5344CB8AC3E}">
        <p14:creationId xmlns:p14="http://schemas.microsoft.com/office/powerpoint/2010/main" val="3788084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a:spLocks/>
          </p:cNvSpPr>
          <p:nvPr/>
        </p:nvSpPr>
        <p:spPr>
          <a:xfrm>
            <a:off x="0" y="206983"/>
            <a:ext cx="6249723" cy="897003"/>
          </a:xfrm>
          <a:prstGeom prst="rect">
            <a:avLst/>
          </a:prstGeom>
        </p:spPr>
        <p:txBody>
          <a:bodyPr>
            <a:normAutofit fontScale="97500"/>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ctr"/>
            <a:r>
              <a:rPr lang="en-US" sz="2200" b="1" kern="0" dirty="0">
                <a:solidFill>
                  <a:schemeClr val="bg1"/>
                </a:solidFill>
              </a:rPr>
              <a:t>Emerging business of ongoing Industrial Revolution</a:t>
            </a:r>
          </a:p>
        </p:txBody>
      </p:sp>
      <p:sp>
        <p:nvSpPr>
          <p:cNvPr id="33" name="TextBox 32"/>
          <p:cNvSpPr txBox="1"/>
          <p:nvPr/>
        </p:nvSpPr>
        <p:spPr>
          <a:xfrm>
            <a:off x="696000" y="6049331"/>
            <a:ext cx="10800000" cy="553998"/>
          </a:xfrm>
          <a:prstGeom prst="rect">
            <a:avLst/>
          </a:prstGeom>
          <a:noFill/>
        </p:spPr>
        <p:txBody>
          <a:bodyPr wrap="square" rtlCol="0">
            <a:spAutoFit/>
          </a:bodyPr>
          <a:lstStyle/>
          <a:p>
            <a:r>
              <a:rPr lang="en-US" sz="1500" dirty="0"/>
              <a:t>Note: The above opportunity are given for illustration purpose there are many other emerging business in this ongoing industrial revolution, which could form a part of portfolio.</a:t>
            </a:r>
          </a:p>
        </p:txBody>
      </p:sp>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168" y="1024603"/>
            <a:ext cx="8773664" cy="4922410"/>
          </a:xfrm>
          <a:prstGeom prst="rect">
            <a:avLst/>
          </a:prstGeom>
        </p:spPr>
      </p:pic>
    </p:spTree>
    <p:extLst>
      <p:ext uri="{BB962C8B-B14F-4D97-AF65-F5344CB8AC3E}">
        <p14:creationId xmlns:p14="http://schemas.microsoft.com/office/powerpoint/2010/main" val="49003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54678" y="65903"/>
            <a:ext cx="6063743" cy="6780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dirty="0">
                <a:solidFill>
                  <a:schemeClr val="bg1"/>
                </a:solidFill>
              </a:rPr>
              <a:t>Emerging business of ongoing Industrial Revolution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50" y="956664"/>
            <a:ext cx="11599569" cy="5514703"/>
          </a:xfrm>
          <a:prstGeom prst="rect">
            <a:avLst/>
          </a:prstGeom>
        </p:spPr>
      </p:pic>
      <p:sp>
        <p:nvSpPr>
          <p:cNvPr id="5" name="TextBox 4"/>
          <p:cNvSpPr txBox="1"/>
          <p:nvPr/>
        </p:nvSpPr>
        <p:spPr>
          <a:xfrm>
            <a:off x="592431" y="6357067"/>
            <a:ext cx="11333408" cy="276999"/>
          </a:xfrm>
          <a:prstGeom prst="rect">
            <a:avLst/>
          </a:prstGeom>
          <a:noFill/>
        </p:spPr>
        <p:txBody>
          <a:bodyPr wrap="square" rtlCol="0">
            <a:spAutoFit/>
          </a:bodyPr>
          <a:lstStyle/>
          <a:p>
            <a:r>
              <a:rPr lang="en-US" sz="1200" dirty="0"/>
              <a:t>Note: The above opportunity are given for illustration purpose there are many other emerging business in this ongoing industrial revolution, which could form a part of portfolio.</a:t>
            </a:r>
          </a:p>
        </p:txBody>
      </p:sp>
    </p:spTree>
    <p:extLst>
      <p:ext uri="{BB962C8B-B14F-4D97-AF65-F5344CB8AC3E}">
        <p14:creationId xmlns:p14="http://schemas.microsoft.com/office/powerpoint/2010/main" val="1940134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790" y="1356655"/>
            <a:ext cx="11663249" cy="4482973"/>
          </a:xfrm>
          <a:prstGeom prst="rect">
            <a:avLst/>
          </a:prstGeom>
        </p:spPr>
      </p:pic>
      <p:sp>
        <p:nvSpPr>
          <p:cNvPr id="3" name="TextBox 2"/>
          <p:cNvSpPr txBox="1"/>
          <p:nvPr/>
        </p:nvSpPr>
        <p:spPr>
          <a:xfrm>
            <a:off x="592431" y="6357067"/>
            <a:ext cx="11333408" cy="276999"/>
          </a:xfrm>
          <a:prstGeom prst="rect">
            <a:avLst/>
          </a:prstGeom>
          <a:noFill/>
        </p:spPr>
        <p:txBody>
          <a:bodyPr wrap="square" rtlCol="0">
            <a:spAutoFit/>
          </a:bodyPr>
          <a:lstStyle/>
          <a:p>
            <a:r>
              <a:rPr lang="en-US" sz="1200" dirty="0"/>
              <a:t>Note: The above opportunity are given for illustration purpose there are many other emerging business in this ongoing industrial revolution, which could form a part of portfolio.</a:t>
            </a:r>
          </a:p>
        </p:txBody>
      </p:sp>
      <p:sp>
        <p:nvSpPr>
          <p:cNvPr id="5" name="Title 1"/>
          <p:cNvSpPr txBox="1">
            <a:spLocks/>
          </p:cNvSpPr>
          <p:nvPr/>
        </p:nvSpPr>
        <p:spPr>
          <a:xfrm>
            <a:off x="254678" y="65903"/>
            <a:ext cx="6063743" cy="6780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dirty="0">
                <a:solidFill>
                  <a:schemeClr val="bg1"/>
                </a:solidFill>
              </a:rPr>
              <a:t>Emerging business of ongoing Industrial Revolution</a:t>
            </a:r>
          </a:p>
        </p:txBody>
      </p:sp>
    </p:spTree>
    <p:extLst>
      <p:ext uri="{BB962C8B-B14F-4D97-AF65-F5344CB8AC3E}">
        <p14:creationId xmlns:p14="http://schemas.microsoft.com/office/powerpoint/2010/main" val="2534184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6078828" y="1373103"/>
            <a:ext cx="5460642" cy="5209118"/>
          </a:xfrm>
          <a:prstGeom prst="rect">
            <a:avLst/>
          </a:prstGeom>
          <a:noFill/>
        </p:spPr>
        <p:txBody>
          <a:bodyPr wrap="square" rtlCol="0">
            <a:spAutoFit/>
          </a:bodyPr>
          <a:lstStyle/>
          <a:p>
            <a:pPr marL="742950" lvl="1" indent="-285750" algn="just">
              <a:spcBef>
                <a:spcPts val="1000"/>
              </a:spcBef>
              <a:spcAft>
                <a:spcPts val="500"/>
              </a:spcAft>
              <a:buFont typeface="Wingdings" panose="05000000000000000000" pitchFamily="2" charset="2"/>
              <a:buChar char="§"/>
            </a:pPr>
            <a:r>
              <a:rPr lang="en-US" dirty="0"/>
              <a:t>Indian economy has found its place among the key global players in many of the sectors.</a:t>
            </a:r>
          </a:p>
          <a:p>
            <a:pPr marL="742950" lvl="1" indent="-285750" algn="just">
              <a:spcBef>
                <a:spcPts val="1000"/>
              </a:spcBef>
              <a:spcAft>
                <a:spcPts val="500"/>
              </a:spcAft>
              <a:buFont typeface="Wingdings" panose="05000000000000000000" pitchFamily="2" charset="2"/>
              <a:buChar char="§"/>
            </a:pPr>
            <a:r>
              <a:rPr lang="en-US" dirty="0"/>
              <a:t>India increasing its share  and becoming a part of the global supply chain and also a reliable partner. </a:t>
            </a:r>
          </a:p>
          <a:p>
            <a:pPr marL="742950" lvl="1" indent="-285750" algn="just">
              <a:spcBef>
                <a:spcPts val="1000"/>
              </a:spcBef>
              <a:spcAft>
                <a:spcPts val="500"/>
              </a:spcAft>
              <a:buFont typeface="Wingdings" panose="05000000000000000000" pitchFamily="2" charset="2"/>
              <a:buChar char="§"/>
            </a:pPr>
            <a:r>
              <a:rPr lang="en-US" dirty="0"/>
              <a:t>Government focus on building capabilities, scale and good manufacturing practices.</a:t>
            </a:r>
          </a:p>
          <a:p>
            <a:pPr marL="742950" lvl="1" indent="-285750" algn="just">
              <a:spcBef>
                <a:spcPts val="1000"/>
              </a:spcBef>
              <a:spcAft>
                <a:spcPts val="500"/>
              </a:spcAft>
              <a:buFont typeface="Wingdings" panose="05000000000000000000" pitchFamily="2" charset="2"/>
              <a:buChar char="§"/>
            </a:pPr>
            <a:r>
              <a:rPr lang="en-US" dirty="0"/>
              <a:t>PLI, Export incentive and </a:t>
            </a:r>
            <a:r>
              <a:rPr lang="en-US" dirty="0" err="1"/>
              <a:t>Atmanirbhar</a:t>
            </a:r>
            <a:r>
              <a:rPr lang="en-US" dirty="0"/>
              <a:t> Bharat  Initiative very well supportive to strengthen India’s private players/ </a:t>
            </a:r>
            <a:r>
              <a:rPr lang="en-US" dirty="0" err="1"/>
              <a:t>Enterpreneurs</a:t>
            </a:r>
            <a:r>
              <a:rPr lang="en-US" dirty="0"/>
              <a:t> to scale up their business.</a:t>
            </a:r>
          </a:p>
          <a:p>
            <a:pPr marL="742950" lvl="1" indent="-285750" algn="just">
              <a:spcBef>
                <a:spcPts val="1000"/>
              </a:spcBef>
              <a:spcAft>
                <a:spcPts val="500"/>
              </a:spcAft>
              <a:buFont typeface="Wingdings" panose="05000000000000000000" pitchFamily="2" charset="2"/>
              <a:buChar char="§"/>
            </a:pPr>
            <a:r>
              <a:rPr lang="en-US" dirty="0"/>
              <a:t>With overall economic growth both at macro and micro level and favorable policy many sectors enters into their next business </a:t>
            </a:r>
            <a:r>
              <a:rPr lang="en-US" dirty="0" err="1"/>
              <a:t>upcycle</a:t>
            </a:r>
            <a:r>
              <a:rPr lang="en-US" dirty="0"/>
              <a:t> </a:t>
            </a:r>
          </a:p>
          <a:p>
            <a:pPr marL="742950" lvl="1" indent="-285750">
              <a:spcBef>
                <a:spcPts val="1000"/>
              </a:spcBef>
              <a:spcAft>
                <a:spcPts val="500"/>
              </a:spcAft>
              <a:buFont typeface="Wingdings" panose="05000000000000000000" pitchFamily="2" charset="2"/>
              <a:buChar char="§"/>
            </a:pPr>
            <a:endParaRPr lang="en-US" dirty="0"/>
          </a:p>
        </p:txBody>
      </p:sp>
      <p:sp>
        <p:nvSpPr>
          <p:cNvPr id="33" name="Title 1"/>
          <p:cNvSpPr txBox="1">
            <a:spLocks/>
          </p:cNvSpPr>
          <p:nvPr/>
        </p:nvSpPr>
        <p:spPr>
          <a:xfrm>
            <a:off x="113301" y="230518"/>
            <a:ext cx="7314338" cy="492619"/>
          </a:xfrm>
          <a:prstGeom prst="rect">
            <a:avLst/>
          </a:prstGeom>
        </p:spPr>
        <p:txBody>
          <a:bodyPr>
            <a:normAutofit fontScale="97500"/>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ctr"/>
            <a:r>
              <a:rPr lang="en-US" sz="2200" b="1" kern="0" dirty="0">
                <a:solidFill>
                  <a:schemeClr val="bg1"/>
                </a:solidFill>
              </a:rPr>
              <a:t>Opportunity - Accelerated Growth from Business </a:t>
            </a:r>
            <a:r>
              <a:rPr lang="en-US" sz="2200" b="1" kern="0" dirty="0" err="1">
                <a:solidFill>
                  <a:schemeClr val="bg1"/>
                </a:solidFill>
              </a:rPr>
              <a:t>Upcycle</a:t>
            </a:r>
            <a:endParaRPr lang="en-US" sz="2200" b="1" kern="0" dirty="0">
              <a:solidFill>
                <a:schemeClr val="bg1"/>
              </a:solidFill>
            </a:endParaRPr>
          </a:p>
        </p:txBody>
      </p:sp>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79" y="793594"/>
            <a:ext cx="5524951" cy="5929426"/>
          </a:xfrm>
          <a:prstGeom prst="rect">
            <a:avLst/>
          </a:prstGeom>
        </p:spPr>
      </p:pic>
    </p:spTree>
    <p:extLst>
      <p:ext uri="{BB962C8B-B14F-4D97-AF65-F5344CB8AC3E}">
        <p14:creationId xmlns:p14="http://schemas.microsoft.com/office/powerpoint/2010/main" val="248768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38313" y="6104683"/>
            <a:ext cx="8715375" cy="66518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t>The key to success is to adapt to the changing business dynamics.</a:t>
            </a:r>
          </a:p>
        </p:txBody>
      </p:sp>
      <p:sp>
        <p:nvSpPr>
          <p:cNvPr id="7" name="Rectangle 6"/>
          <p:cNvSpPr/>
          <p:nvPr/>
        </p:nvSpPr>
        <p:spPr>
          <a:xfrm>
            <a:off x="393925" y="253484"/>
            <a:ext cx="5993950" cy="430887"/>
          </a:xfrm>
          <a:prstGeom prst="rect">
            <a:avLst/>
          </a:prstGeom>
        </p:spPr>
        <p:txBody>
          <a:bodyPr wrap="none">
            <a:spAutoFit/>
          </a:bodyPr>
          <a:lstStyle/>
          <a:p>
            <a:pPr algn="ctr"/>
            <a:r>
              <a:rPr lang="en-US" sz="2200" b="1" kern="0" dirty="0">
                <a:solidFill>
                  <a:schemeClr val="bg1"/>
                </a:solidFill>
              </a:rPr>
              <a:t>Opportunities at every level of emerging business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653" y="842734"/>
            <a:ext cx="11575662" cy="5503337"/>
          </a:xfrm>
          <a:prstGeom prst="rect">
            <a:avLst/>
          </a:prstGeom>
        </p:spPr>
      </p:pic>
    </p:spTree>
    <p:extLst>
      <p:ext uri="{BB962C8B-B14F-4D97-AF65-F5344CB8AC3E}">
        <p14:creationId xmlns:p14="http://schemas.microsoft.com/office/powerpoint/2010/main" val="418388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38313" y="6104683"/>
            <a:ext cx="8715375" cy="66518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t>The key to success is to adapt to the changing business dynamics.</a:t>
            </a:r>
          </a:p>
        </p:txBody>
      </p:sp>
      <p:sp>
        <p:nvSpPr>
          <p:cNvPr id="6" name="Rectangle 5"/>
          <p:cNvSpPr/>
          <p:nvPr/>
        </p:nvSpPr>
        <p:spPr>
          <a:xfrm>
            <a:off x="393925" y="253484"/>
            <a:ext cx="5993950" cy="430887"/>
          </a:xfrm>
          <a:prstGeom prst="rect">
            <a:avLst/>
          </a:prstGeom>
        </p:spPr>
        <p:txBody>
          <a:bodyPr wrap="none">
            <a:spAutoFit/>
          </a:bodyPr>
          <a:lstStyle/>
          <a:p>
            <a:pPr algn="ctr"/>
            <a:r>
              <a:rPr lang="en-US" sz="2200" b="1" kern="0" dirty="0">
                <a:solidFill>
                  <a:schemeClr val="bg1"/>
                </a:solidFill>
              </a:rPr>
              <a:t>Opportunities at every level of emerging business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933" y="849344"/>
            <a:ext cx="11591367" cy="5501462"/>
          </a:xfrm>
          <a:prstGeom prst="rect">
            <a:avLst/>
          </a:prstGeom>
        </p:spPr>
      </p:pic>
    </p:spTree>
    <p:extLst>
      <p:ext uri="{BB962C8B-B14F-4D97-AF65-F5344CB8AC3E}">
        <p14:creationId xmlns:p14="http://schemas.microsoft.com/office/powerpoint/2010/main" val="2608841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3893" y="253484"/>
            <a:ext cx="2826416" cy="430887"/>
          </a:xfrm>
          <a:prstGeom prst="rect">
            <a:avLst/>
          </a:prstGeom>
        </p:spPr>
        <p:txBody>
          <a:bodyPr wrap="none">
            <a:spAutoFit/>
          </a:bodyPr>
          <a:lstStyle/>
          <a:p>
            <a:pPr algn="ctr"/>
            <a:r>
              <a:rPr lang="en-US" sz="2200" b="1" kern="0" dirty="0">
                <a:solidFill>
                  <a:schemeClr val="bg1"/>
                </a:solidFill>
              </a:rPr>
              <a:t>Potential Opportunity </a:t>
            </a:r>
          </a:p>
        </p:txBody>
      </p:sp>
      <p:pic>
        <p:nvPicPr>
          <p:cNvPr id="4" name="Picture 3"/>
          <p:cNvPicPr preferRelativeResize="0">
            <a:picLocks noChangeAspect="1"/>
          </p:cNvPicPr>
          <p:nvPr/>
        </p:nvPicPr>
        <p:blipFill>
          <a:blip r:embed="rId2"/>
          <a:stretch>
            <a:fillRect/>
          </a:stretch>
        </p:blipFill>
        <p:spPr>
          <a:xfrm>
            <a:off x="459828" y="1210347"/>
            <a:ext cx="7357393" cy="5350105"/>
          </a:xfrm>
          <a:prstGeom prst="rect">
            <a:avLst/>
          </a:prstGeom>
        </p:spPr>
      </p:pic>
      <p:sp>
        <p:nvSpPr>
          <p:cNvPr id="5" name="TextBox 4"/>
          <p:cNvSpPr txBox="1"/>
          <p:nvPr/>
        </p:nvSpPr>
        <p:spPr>
          <a:xfrm>
            <a:off x="7934178" y="1252551"/>
            <a:ext cx="3981157" cy="4909036"/>
          </a:xfrm>
          <a:prstGeom prst="rect">
            <a:avLst/>
          </a:prstGeom>
          <a:noFill/>
        </p:spPr>
        <p:txBody>
          <a:bodyPr wrap="square" rtlCol="0">
            <a:spAutoFit/>
          </a:bodyPr>
          <a:lstStyle/>
          <a:p>
            <a:pPr>
              <a:spcAft>
                <a:spcPts val="1500"/>
              </a:spcAft>
            </a:pPr>
            <a:r>
              <a:rPr lang="en-US" dirty="0"/>
              <a:t>We can see from the graph the stocks in New economy China has outperformed the broader markets in China.</a:t>
            </a:r>
          </a:p>
          <a:p>
            <a:pPr>
              <a:spcAft>
                <a:spcPts val="1500"/>
              </a:spcAft>
            </a:pPr>
            <a:r>
              <a:rPr lang="en-US" dirty="0"/>
              <a:t>Indian economy too is witnessing the similar trend with  new economy sectors and companies likely to showcase strong growth relative to broader market in coming years.</a:t>
            </a:r>
          </a:p>
          <a:p>
            <a:r>
              <a:rPr lang="en-US" dirty="0"/>
              <a:t>The </a:t>
            </a:r>
            <a:r>
              <a:rPr lang="en-US" u="sng" dirty="0" err="1">
                <a:solidFill>
                  <a:srgbClr val="576433"/>
                </a:solidFill>
              </a:rPr>
              <a:t>MarketGrader</a:t>
            </a:r>
            <a:r>
              <a:rPr lang="en-US" u="sng" dirty="0">
                <a:solidFill>
                  <a:srgbClr val="576433"/>
                </a:solidFill>
              </a:rPr>
              <a:t> China New Economy Index </a:t>
            </a:r>
            <a:r>
              <a:rPr lang="en-US" dirty="0"/>
              <a:t>seeks to follow the most fundamentally sound companies with the best growth prospects in the Consumer Staples, Consumer Discretionary, Technology, and Health Care sectors that are domiciled and listed in Mainland China. </a:t>
            </a:r>
          </a:p>
        </p:txBody>
      </p:sp>
      <p:sp>
        <p:nvSpPr>
          <p:cNvPr id="6" name="TextBox 5"/>
          <p:cNvSpPr txBox="1"/>
          <p:nvPr/>
        </p:nvSpPr>
        <p:spPr>
          <a:xfrm>
            <a:off x="844062" y="6274191"/>
            <a:ext cx="5120640" cy="307777"/>
          </a:xfrm>
          <a:prstGeom prst="rect">
            <a:avLst/>
          </a:prstGeom>
          <a:noFill/>
        </p:spPr>
        <p:txBody>
          <a:bodyPr wrap="square" rtlCol="0">
            <a:spAutoFit/>
          </a:bodyPr>
          <a:lstStyle/>
          <a:p>
            <a:r>
              <a:rPr lang="en-US" sz="1400" dirty="0"/>
              <a:t>Source: Bloomberg/ Market Grader</a:t>
            </a:r>
          </a:p>
        </p:txBody>
      </p:sp>
    </p:spTree>
    <p:extLst>
      <p:ext uri="{BB962C8B-B14F-4D97-AF65-F5344CB8AC3E}">
        <p14:creationId xmlns:p14="http://schemas.microsoft.com/office/powerpoint/2010/main" val="297127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p:cNvSpPr txBox="1">
            <a:spLocks/>
          </p:cNvSpPr>
          <p:nvPr/>
        </p:nvSpPr>
        <p:spPr>
          <a:xfrm>
            <a:off x="257176" y="238970"/>
            <a:ext cx="2908360" cy="397032"/>
          </a:xfrm>
          <a:prstGeom prst="rect">
            <a:avLst/>
          </a:prstGeom>
          <a:noFill/>
          <a:ln w="9525">
            <a:noFill/>
            <a:miter lim="800000"/>
            <a:headEnd/>
            <a:tailEnd/>
          </a:ln>
        </p:spPr>
        <p:txBody>
          <a:bodyPr wrap="none">
            <a:sp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altLang="en-US" sz="2200" b="1" kern="0" dirty="0">
                <a:solidFill>
                  <a:schemeClr val="bg1"/>
                </a:solidFill>
                <a:latin typeface="Calibri" pitchFamily="34" charset="0"/>
                <a:ea typeface="+mn-ea"/>
                <a:cs typeface="+mn-cs"/>
              </a:rPr>
              <a:t>Stock Selection Process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286" y="894816"/>
            <a:ext cx="11412014" cy="5755885"/>
          </a:xfrm>
          <a:prstGeom prst="rect">
            <a:avLst/>
          </a:prstGeom>
        </p:spPr>
      </p:pic>
    </p:spTree>
    <p:extLst>
      <p:ext uri="{BB962C8B-B14F-4D97-AF65-F5344CB8AC3E}">
        <p14:creationId xmlns:p14="http://schemas.microsoft.com/office/powerpoint/2010/main" val="347722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110695" y="280693"/>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1873203" y="6158899"/>
            <a:ext cx="8534400" cy="369332"/>
          </a:xfrm>
          <a:prstGeom prst="rect">
            <a:avLst/>
          </a:prstGeom>
          <a:noFill/>
        </p:spPr>
        <p:txBody>
          <a:bodyPr wrap="square" rtlCol="0">
            <a:spAutoFit/>
          </a:bodyPr>
          <a:lstStyle/>
          <a:p>
            <a:pPr algn="ctr"/>
            <a:r>
              <a:rPr lang="en-US"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nvGraphicFramePr>
        <p:xfrm>
          <a:off x="2282688" y="1152939"/>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90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DB888A-B2A2-F2F3-7589-EC3323273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F0A746B-E04F-4C4D-7819-1322F88A8F12}"/>
              </a:ext>
            </a:extLst>
          </p:cNvPr>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Strategy </a:t>
            </a:r>
          </a:p>
        </p:txBody>
      </p:sp>
      <p:grpSp>
        <p:nvGrpSpPr>
          <p:cNvPr id="37" name="Group 36">
            <a:extLst>
              <a:ext uri="{FF2B5EF4-FFF2-40B4-BE49-F238E27FC236}">
                <a16:creationId xmlns:a16="http://schemas.microsoft.com/office/drawing/2014/main" xmlns="" id="{4B3806AA-D871-779B-E1B5-851B540780AA}"/>
              </a:ext>
            </a:extLst>
          </p:cNvPr>
          <p:cNvGrpSpPr/>
          <p:nvPr/>
        </p:nvGrpSpPr>
        <p:grpSpPr>
          <a:xfrm>
            <a:off x="8422681" y="2012945"/>
            <a:ext cx="3363224" cy="3662728"/>
            <a:chOff x="8201299" y="2109197"/>
            <a:chExt cx="3363224" cy="3662728"/>
          </a:xfrm>
        </p:grpSpPr>
        <p:sp>
          <p:nvSpPr>
            <p:cNvPr id="18" name="Down Arrow Callout 17">
              <a:extLst>
                <a:ext uri="{FF2B5EF4-FFF2-40B4-BE49-F238E27FC236}">
                  <a16:creationId xmlns:a16="http://schemas.microsoft.com/office/drawing/2014/main" xmlns="" id="{A4C8BF2B-5486-0D04-75F5-29C2050B8592}"/>
                </a:ext>
              </a:extLst>
            </p:cNvPr>
            <p:cNvSpPr/>
            <p:nvPr/>
          </p:nvSpPr>
          <p:spPr>
            <a:xfrm>
              <a:off x="9135922" y="2109197"/>
              <a:ext cx="1493978" cy="647097"/>
            </a:xfrm>
            <a:prstGeom prst="downArrowCallout">
              <a:avLst>
                <a:gd name="adj1" fmla="val 23460"/>
                <a:gd name="adj2" fmla="val 20896"/>
                <a:gd name="adj3" fmla="val 26686"/>
                <a:gd name="adj4" fmla="val 5761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itchFamily="34" charset="0"/>
                </a:rPr>
                <a:t>Allocation</a:t>
              </a:r>
            </a:p>
          </p:txBody>
        </p:sp>
        <p:graphicFrame>
          <p:nvGraphicFramePr>
            <p:cNvPr id="19" name="Diagram 18">
              <a:extLst>
                <a:ext uri="{FF2B5EF4-FFF2-40B4-BE49-F238E27FC236}">
                  <a16:creationId xmlns:a16="http://schemas.microsoft.com/office/drawing/2014/main" xmlns="" id="{BEA7850F-20ED-59A4-0ADD-52AAA81E9B22}"/>
                </a:ext>
              </a:extLst>
            </p:cNvPr>
            <p:cNvGraphicFramePr/>
            <p:nvPr>
              <p:extLst>
                <p:ext uri="{D42A27DB-BD31-4B8C-83A1-F6EECF244321}">
                  <p14:modId xmlns:p14="http://schemas.microsoft.com/office/powerpoint/2010/main" val="1319028018"/>
                </p:ext>
              </p:extLst>
            </p:nvPr>
          </p:nvGraphicFramePr>
          <p:xfrm>
            <a:off x="8201299" y="2905866"/>
            <a:ext cx="3363224" cy="2866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
        <p:nvSpPr>
          <p:cNvPr id="20" name="TextBox 19">
            <a:extLst>
              <a:ext uri="{FF2B5EF4-FFF2-40B4-BE49-F238E27FC236}">
                <a16:creationId xmlns:a16="http://schemas.microsoft.com/office/drawing/2014/main" xmlns="" id="{63B6CE66-5804-955D-5810-3207AFC04B80}"/>
              </a:ext>
            </a:extLst>
          </p:cNvPr>
          <p:cNvSpPr txBox="1"/>
          <p:nvPr/>
        </p:nvSpPr>
        <p:spPr>
          <a:xfrm>
            <a:off x="6581104" y="268843"/>
            <a:ext cx="2339662" cy="338554"/>
          </a:xfrm>
          <a:prstGeom prst="rect">
            <a:avLst/>
          </a:prstGeom>
          <a:noFill/>
        </p:spPr>
        <p:txBody>
          <a:bodyPr wrap="square" rtlCol="0">
            <a:spAutoFit/>
          </a:bodyPr>
          <a:lstStyle/>
          <a:p>
            <a:pPr algn="r"/>
            <a:r>
              <a:rPr lang="en-US" sz="1600" dirty="0">
                <a:solidFill>
                  <a:schemeClr val="bg1"/>
                </a:solidFill>
                <a:latin typeface="Calibri" pitchFamily="34" charset="0"/>
              </a:rPr>
              <a:t>Decennium Opportunity</a:t>
            </a:r>
          </a:p>
        </p:txBody>
      </p:sp>
      <p:graphicFrame>
        <p:nvGraphicFramePr>
          <p:cNvPr id="22" name="Table 21">
            <a:extLst>
              <a:ext uri="{FF2B5EF4-FFF2-40B4-BE49-F238E27FC236}">
                <a16:creationId xmlns:a16="http://schemas.microsoft.com/office/drawing/2014/main" xmlns="" id="{ED50E497-DB55-FA31-A7B7-98105A100B78}"/>
              </a:ext>
            </a:extLst>
          </p:cNvPr>
          <p:cNvGraphicFramePr>
            <a:graphicFrameLocks noGrp="1"/>
          </p:cNvGraphicFramePr>
          <p:nvPr>
            <p:extLst>
              <p:ext uri="{D42A27DB-BD31-4B8C-83A1-F6EECF244321}">
                <p14:modId xmlns:p14="http://schemas.microsoft.com/office/powerpoint/2010/main" val="1438315473"/>
              </p:ext>
            </p:extLst>
          </p:nvPr>
        </p:nvGraphicFramePr>
        <p:xfrm>
          <a:off x="788507" y="2802291"/>
          <a:ext cx="2700000" cy="270000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00000">
                  <a:extLst>
                    <a:ext uri="{9D8B030D-6E8A-4147-A177-3AD203B41FA5}">
                      <a16:colId xmlns:a16="http://schemas.microsoft.com/office/drawing/2014/main" xmlns="" val="2977949712"/>
                    </a:ext>
                  </a:extLst>
                </a:gridCol>
                <a:gridCol w="900000">
                  <a:extLst>
                    <a:ext uri="{9D8B030D-6E8A-4147-A177-3AD203B41FA5}">
                      <a16:colId xmlns:a16="http://schemas.microsoft.com/office/drawing/2014/main" xmlns="" val="3136699324"/>
                    </a:ext>
                  </a:extLst>
                </a:gridCol>
                <a:gridCol w="900000">
                  <a:extLst>
                    <a:ext uri="{9D8B030D-6E8A-4147-A177-3AD203B41FA5}">
                      <a16:colId xmlns:a16="http://schemas.microsoft.com/office/drawing/2014/main" xmlns="" val="3300765785"/>
                    </a:ext>
                  </a:extLst>
                </a:gridCol>
              </a:tblGrid>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521602519"/>
                  </a:ext>
                </a:extLst>
              </a:tr>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2061287797"/>
                  </a:ext>
                </a:extLst>
              </a:tr>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3901879776"/>
                  </a:ext>
                </a:extLst>
              </a:tr>
            </a:tbl>
          </a:graphicData>
        </a:graphic>
      </p:graphicFrame>
      <p:grpSp>
        <p:nvGrpSpPr>
          <p:cNvPr id="36" name="Group 35">
            <a:extLst>
              <a:ext uri="{FF2B5EF4-FFF2-40B4-BE49-F238E27FC236}">
                <a16:creationId xmlns:a16="http://schemas.microsoft.com/office/drawing/2014/main" xmlns="" id="{EF52D0D8-D343-7EE6-1EC3-29C1D482E754}"/>
              </a:ext>
            </a:extLst>
          </p:cNvPr>
          <p:cNvGrpSpPr/>
          <p:nvPr/>
        </p:nvGrpSpPr>
        <p:grpSpPr>
          <a:xfrm>
            <a:off x="449541" y="1717136"/>
            <a:ext cx="3290966" cy="4100787"/>
            <a:chOff x="555424" y="2208021"/>
            <a:chExt cx="3290966" cy="4100787"/>
          </a:xfrm>
        </p:grpSpPr>
        <p:sp>
          <p:nvSpPr>
            <p:cNvPr id="16" name="Rounded Rectangular Callout 15">
              <a:extLst>
                <a:ext uri="{FF2B5EF4-FFF2-40B4-BE49-F238E27FC236}">
                  <a16:creationId xmlns:a16="http://schemas.microsoft.com/office/drawing/2014/main" xmlns="" id="{E101DCB6-6504-33D8-6CFB-0DD446328AB6}"/>
                </a:ext>
              </a:extLst>
            </p:cNvPr>
            <p:cNvSpPr/>
            <p:nvPr/>
          </p:nvSpPr>
          <p:spPr bwMode="auto">
            <a:xfrm>
              <a:off x="894390" y="2208021"/>
              <a:ext cx="2700000" cy="619357"/>
            </a:xfrm>
            <a:prstGeom prst="wedgeRoundRectCallout">
              <a:avLst>
                <a:gd name="adj1" fmla="val 23720"/>
                <a:gd name="adj2" fmla="val 145412"/>
                <a:gd name="adj3" fmla="val 1666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400" dirty="0"/>
                <a:t>Portfolio Positioning Moderate to Aggressive Risk &amp; Reward</a:t>
              </a:r>
              <a:endParaRPr lang="en-US" sz="1400" dirty="0">
                <a:cs typeface="Times New Roman" pitchFamily="18" charset="0"/>
              </a:endParaRPr>
            </a:p>
          </p:txBody>
        </p:sp>
        <p:sp>
          <p:nvSpPr>
            <p:cNvPr id="23" name="Rounded Rectangle 14">
              <a:extLst>
                <a:ext uri="{FF2B5EF4-FFF2-40B4-BE49-F238E27FC236}">
                  <a16:creationId xmlns:a16="http://schemas.microsoft.com/office/drawing/2014/main" xmlns="" id="{CF44DA26-FC44-E068-5C93-66D711611B3E}"/>
                </a:ext>
              </a:extLst>
            </p:cNvPr>
            <p:cNvSpPr/>
            <p:nvPr/>
          </p:nvSpPr>
          <p:spPr bwMode="auto">
            <a:xfrm>
              <a:off x="2158969" y="3924440"/>
              <a:ext cx="1009649" cy="423444"/>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000" b="1" dirty="0">
                  <a:solidFill>
                    <a:schemeClr val="bg1"/>
                  </a:solidFill>
                </a:rPr>
                <a:t>Decennium Opportunity</a:t>
              </a:r>
            </a:p>
          </p:txBody>
        </p:sp>
        <p:sp>
          <p:nvSpPr>
            <p:cNvPr id="24" name="TextBox 23">
              <a:extLst>
                <a:ext uri="{FF2B5EF4-FFF2-40B4-BE49-F238E27FC236}">
                  <a16:creationId xmlns:a16="http://schemas.microsoft.com/office/drawing/2014/main" xmlns="" id="{F90005DD-B2EF-D3A6-F978-B47889D8C08F}"/>
                </a:ext>
              </a:extLst>
            </p:cNvPr>
            <p:cNvSpPr txBox="1"/>
            <p:nvPr/>
          </p:nvSpPr>
          <p:spPr>
            <a:xfrm>
              <a:off x="589590" y="6031809"/>
              <a:ext cx="504000" cy="276999"/>
            </a:xfrm>
            <a:prstGeom prst="rect">
              <a:avLst/>
            </a:prstGeom>
            <a:noFill/>
          </p:spPr>
          <p:txBody>
            <a:bodyPr wrap="square" rtlCol="0">
              <a:spAutoFit/>
            </a:bodyPr>
            <a:lstStyle/>
            <a:p>
              <a:pPr algn="ctr"/>
              <a:r>
                <a:rPr lang="en-US" sz="1200" b="1" dirty="0"/>
                <a:t>Low</a:t>
              </a:r>
            </a:p>
          </p:txBody>
        </p:sp>
        <p:sp>
          <p:nvSpPr>
            <p:cNvPr id="25" name="TextBox 24">
              <a:extLst>
                <a:ext uri="{FF2B5EF4-FFF2-40B4-BE49-F238E27FC236}">
                  <a16:creationId xmlns:a16="http://schemas.microsoft.com/office/drawing/2014/main" xmlns="" id="{5F16830C-C270-AD43-755B-727CD0D74943}"/>
                </a:ext>
              </a:extLst>
            </p:cNvPr>
            <p:cNvSpPr txBox="1"/>
            <p:nvPr/>
          </p:nvSpPr>
          <p:spPr>
            <a:xfrm>
              <a:off x="589590" y="3016177"/>
              <a:ext cx="504000" cy="276999"/>
            </a:xfrm>
            <a:prstGeom prst="rect">
              <a:avLst/>
            </a:prstGeom>
            <a:noFill/>
          </p:spPr>
          <p:txBody>
            <a:bodyPr wrap="square" rtlCol="0">
              <a:spAutoFit/>
            </a:bodyPr>
            <a:lstStyle/>
            <a:p>
              <a:pPr algn="ctr"/>
              <a:r>
                <a:rPr lang="en-US" sz="1200" b="1" dirty="0"/>
                <a:t>High</a:t>
              </a:r>
            </a:p>
          </p:txBody>
        </p:sp>
        <p:sp>
          <p:nvSpPr>
            <p:cNvPr id="26" name="TextBox 25">
              <a:extLst>
                <a:ext uri="{FF2B5EF4-FFF2-40B4-BE49-F238E27FC236}">
                  <a16:creationId xmlns:a16="http://schemas.microsoft.com/office/drawing/2014/main" xmlns="" id="{6052981A-3E75-B5F3-1A1B-3F882FE822D2}"/>
                </a:ext>
              </a:extLst>
            </p:cNvPr>
            <p:cNvSpPr txBox="1"/>
            <p:nvPr/>
          </p:nvSpPr>
          <p:spPr>
            <a:xfrm>
              <a:off x="3342390" y="6031809"/>
              <a:ext cx="504000" cy="276999"/>
            </a:xfrm>
            <a:prstGeom prst="rect">
              <a:avLst/>
            </a:prstGeom>
            <a:noFill/>
          </p:spPr>
          <p:txBody>
            <a:bodyPr wrap="square" rtlCol="0">
              <a:spAutoFit/>
            </a:bodyPr>
            <a:lstStyle/>
            <a:p>
              <a:pPr algn="ctr"/>
              <a:r>
                <a:rPr lang="en-US" sz="1200" b="1" dirty="0"/>
                <a:t>High</a:t>
              </a:r>
            </a:p>
          </p:txBody>
        </p:sp>
        <p:sp>
          <p:nvSpPr>
            <p:cNvPr id="27" name="TextBox 26">
              <a:extLst>
                <a:ext uri="{FF2B5EF4-FFF2-40B4-BE49-F238E27FC236}">
                  <a16:creationId xmlns:a16="http://schemas.microsoft.com/office/drawing/2014/main" xmlns="" id="{A8A56E27-E1ED-0ED5-1F63-5F7637FB42D7}"/>
                </a:ext>
              </a:extLst>
            </p:cNvPr>
            <p:cNvSpPr txBox="1"/>
            <p:nvPr/>
          </p:nvSpPr>
          <p:spPr>
            <a:xfrm>
              <a:off x="1821990" y="6031808"/>
              <a:ext cx="792000" cy="276999"/>
            </a:xfrm>
            <a:prstGeom prst="rect">
              <a:avLst/>
            </a:prstGeom>
            <a:noFill/>
          </p:spPr>
          <p:txBody>
            <a:bodyPr wrap="square" rtlCol="0">
              <a:spAutoFit/>
            </a:bodyPr>
            <a:lstStyle/>
            <a:p>
              <a:pPr algn="ctr"/>
              <a:r>
                <a:rPr lang="en-US" sz="1200" b="1" dirty="0"/>
                <a:t>Risk</a:t>
              </a:r>
            </a:p>
          </p:txBody>
        </p:sp>
        <p:sp>
          <p:nvSpPr>
            <p:cNvPr id="35" name="TextBox 34">
              <a:extLst>
                <a:ext uri="{FF2B5EF4-FFF2-40B4-BE49-F238E27FC236}">
                  <a16:creationId xmlns:a16="http://schemas.microsoft.com/office/drawing/2014/main" xmlns="" id="{37AF070C-6BD8-7182-D1A1-654150E8C9CE}"/>
                </a:ext>
              </a:extLst>
            </p:cNvPr>
            <p:cNvSpPr txBox="1"/>
            <p:nvPr/>
          </p:nvSpPr>
          <p:spPr>
            <a:xfrm rot="16200000">
              <a:off x="122424" y="4523992"/>
              <a:ext cx="1143000" cy="276999"/>
            </a:xfrm>
            <a:prstGeom prst="rect">
              <a:avLst/>
            </a:prstGeom>
            <a:noFill/>
          </p:spPr>
          <p:txBody>
            <a:bodyPr wrap="square" rtlCol="0">
              <a:spAutoFit/>
            </a:bodyPr>
            <a:lstStyle/>
            <a:p>
              <a:pPr algn="ctr"/>
              <a:r>
                <a:rPr lang="en-US" sz="1200" b="1" dirty="0"/>
                <a:t>Reward</a:t>
              </a:r>
            </a:p>
          </p:txBody>
        </p:sp>
      </p:grpSp>
      <p:grpSp>
        <p:nvGrpSpPr>
          <p:cNvPr id="44" name="Group 43">
            <a:extLst>
              <a:ext uri="{FF2B5EF4-FFF2-40B4-BE49-F238E27FC236}">
                <a16:creationId xmlns:a16="http://schemas.microsoft.com/office/drawing/2014/main" xmlns="" id="{08F8BBAB-9699-41AD-1E50-18CE8BB9AF78}"/>
              </a:ext>
            </a:extLst>
          </p:cNvPr>
          <p:cNvGrpSpPr/>
          <p:nvPr/>
        </p:nvGrpSpPr>
        <p:grpSpPr>
          <a:xfrm>
            <a:off x="4635477" y="2907427"/>
            <a:ext cx="2921046" cy="2906745"/>
            <a:chOff x="1968476" y="3836098"/>
            <a:chExt cx="2921046" cy="2906745"/>
          </a:xfrm>
        </p:grpSpPr>
        <p:sp>
          <p:nvSpPr>
            <p:cNvPr id="38" name="Freeform 28"/>
            <p:cNvSpPr/>
            <p:nvPr/>
          </p:nvSpPr>
          <p:spPr>
            <a:xfrm>
              <a:off x="2227141" y="3991292"/>
              <a:ext cx="2506980" cy="2506980"/>
            </a:xfrm>
            <a:custGeom>
              <a:avLst/>
              <a:gdLst>
                <a:gd name="connsiteX0" fmla="*/ 1253490 w 2506980"/>
                <a:gd name="connsiteY0" fmla="*/ 0 h 2506980"/>
                <a:gd name="connsiteX1" fmla="*/ 2339044 w 2506980"/>
                <a:gd name="connsiteY1" fmla="*/ 626745 h 2506980"/>
                <a:gd name="connsiteX2" fmla="*/ 2339044 w 2506980"/>
                <a:gd name="connsiteY2" fmla="*/ 1880235 h 2506980"/>
                <a:gd name="connsiteX3" fmla="*/ 1253490 w 2506980"/>
                <a:gd name="connsiteY3" fmla="*/ 1253490 h 2506980"/>
                <a:gd name="connsiteX4" fmla="*/ 1253490 w 2506980"/>
                <a:gd name="connsiteY4" fmla="*/ 0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253490" y="0"/>
                  </a:moveTo>
                  <a:cubicBezTo>
                    <a:pt x="1701319" y="0"/>
                    <a:pt x="2115130" y="238914"/>
                    <a:pt x="2339044" y="626745"/>
                  </a:cubicBezTo>
                  <a:cubicBezTo>
                    <a:pt x="2562958" y="1014576"/>
                    <a:pt x="2562958" y="1492404"/>
                    <a:pt x="2339044" y="1880235"/>
                  </a:cubicBezTo>
                  <a:lnTo>
                    <a:pt x="1253490" y="1253490"/>
                  </a:lnTo>
                  <a:lnTo>
                    <a:pt x="1253490" y="0"/>
                  </a:lnTo>
                  <a:close/>
                </a:path>
              </a:pathLst>
            </a:custGeom>
            <a:solidFill>
              <a:srgbClr val="7B551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351719" tIns="561721" rIns="320871" bIns="1260094" numCol="1" spcCol="1270" anchor="ctr" anchorCtr="0">
              <a:noAutofit/>
            </a:bodyPr>
            <a:lstStyle/>
            <a:p>
              <a:pPr lvl="0" algn="ctr" defTabSz="1066800">
                <a:lnSpc>
                  <a:spcPct val="90000"/>
                </a:lnSpc>
                <a:spcBef>
                  <a:spcPct val="0"/>
                </a:spcBef>
                <a:spcAft>
                  <a:spcPct val="35000"/>
                </a:spcAft>
              </a:pPr>
              <a:r>
                <a:rPr lang="en-US" kern="1200" dirty="0"/>
                <a:t>Mid Cap</a:t>
              </a:r>
            </a:p>
          </p:txBody>
        </p:sp>
        <p:sp>
          <p:nvSpPr>
            <p:cNvPr id="39" name="Freeform 29"/>
            <p:cNvSpPr/>
            <p:nvPr/>
          </p:nvSpPr>
          <p:spPr>
            <a:xfrm>
              <a:off x="2175509" y="4080827"/>
              <a:ext cx="2506980" cy="2506980"/>
            </a:xfrm>
            <a:custGeom>
              <a:avLst/>
              <a:gdLst>
                <a:gd name="connsiteX0" fmla="*/ 2339044 w 2506980"/>
                <a:gd name="connsiteY0" fmla="*/ 1880235 h 2506980"/>
                <a:gd name="connsiteX1" fmla="*/ 1253490 w 2506980"/>
                <a:gd name="connsiteY1" fmla="*/ 2506980 h 2506980"/>
                <a:gd name="connsiteX2" fmla="*/ 167936 w 2506980"/>
                <a:gd name="connsiteY2" fmla="*/ 1880235 h 2506980"/>
                <a:gd name="connsiteX3" fmla="*/ 1253490 w 2506980"/>
                <a:gd name="connsiteY3" fmla="*/ 1253490 h 2506980"/>
                <a:gd name="connsiteX4" fmla="*/ 2339044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2339044" y="1880235"/>
                  </a:moveTo>
                  <a:cubicBezTo>
                    <a:pt x="2115130" y="2268066"/>
                    <a:pt x="1701319" y="2506980"/>
                    <a:pt x="1253490" y="2506980"/>
                  </a:cubicBezTo>
                  <a:cubicBezTo>
                    <a:pt x="805661" y="2506980"/>
                    <a:pt x="391850" y="2268066"/>
                    <a:pt x="167936" y="1880235"/>
                  </a:cubicBezTo>
                  <a:lnTo>
                    <a:pt x="1253490" y="1253490"/>
                  </a:lnTo>
                  <a:lnTo>
                    <a:pt x="2339044" y="1880235"/>
                  </a:lnTo>
                  <a:close/>
                </a:path>
              </a:pathLst>
            </a:custGeom>
            <a:solidFill>
              <a:srgbClr val="FAEFCD"/>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27380" tIns="1657033" rIns="597535" bIns="254317" numCol="1" spcCol="1270" anchor="ctr" anchorCtr="0">
              <a:noAutofit/>
            </a:bodyPr>
            <a:lstStyle/>
            <a:p>
              <a:pPr lvl="0" algn="ctr" defTabSz="1066800">
                <a:lnSpc>
                  <a:spcPct val="90000"/>
                </a:lnSpc>
                <a:spcBef>
                  <a:spcPct val="0"/>
                </a:spcBef>
                <a:spcAft>
                  <a:spcPct val="35000"/>
                </a:spcAft>
              </a:pPr>
              <a:r>
                <a:rPr lang="en-US" kern="1200" dirty="0">
                  <a:solidFill>
                    <a:schemeClr val="tx1"/>
                  </a:solidFill>
                </a:rPr>
                <a:t>Small Cap</a:t>
              </a:r>
            </a:p>
          </p:txBody>
        </p:sp>
        <p:sp>
          <p:nvSpPr>
            <p:cNvPr id="40" name="Freeform 30"/>
            <p:cNvSpPr/>
            <p:nvPr/>
          </p:nvSpPr>
          <p:spPr>
            <a:xfrm>
              <a:off x="2123877" y="3991292"/>
              <a:ext cx="2506980" cy="2506980"/>
            </a:xfrm>
            <a:custGeom>
              <a:avLst/>
              <a:gdLst>
                <a:gd name="connsiteX0" fmla="*/ 167936 w 2506980"/>
                <a:gd name="connsiteY0" fmla="*/ 1880235 h 2506980"/>
                <a:gd name="connsiteX1" fmla="*/ 167936 w 2506980"/>
                <a:gd name="connsiteY1" fmla="*/ 626745 h 2506980"/>
                <a:gd name="connsiteX2" fmla="*/ 1253490 w 2506980"/>
                <a:gd name="connsiteY2" fmla="*/ 0 h 2506980"/>
                <a:gd name="connsiteX3" fmla="*/ 1253490 w 2506980"/>
                <a:gd name="connsiteY3" fmla="*/ 1253490 h 2506980"/>
                <a:gd name="connsiteX4" fmla="*/ 167936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67936" y="1880235"/>
                  </a:moveTo>
                  <a:cubicBezTo>
                    <a:pt x="-55978" y="1492404"/>
                    <a:pt x="-55978" y="1014576"/>
                    <a:pt x="167936" y="626745"/>
                  </a:cubicBezTo>
                  <a:cubicBezTo>
                    <a:pt x="391850" y="238914"/>
                    <a:pt x="805661" y="0"/>
                    <a:pt x="1253490" y="0"/>
                  </a:cubicBezTo>
                  <a:lnTo>
                    <a:pt x="1253490" y="1253490"/>
                  </a:lnTo>
                  <a:lnTo>
                    <a:pt x="167936" y="1880235"/>
                  </a:lnTo>
                  <a:close/>
                </a:path>
              </a:pathLst>
            </a:custGeom>
            <a:solidFill>
              <a:srgbClr val="BF9D6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320872" tIns="561721" rIns="1351718" bIns="1260094" numCol="1" spcCol="1270" anchor="ctr" anchorCtr="0">
              <a:noAutofit/>
            </a:bodyPr>
            <a:lstStyle/>
            <a:p>
              <a:pPr lvl="0" algn="ctr" defTabSz="1066800">
                <a:lnSpc>
                  <a:spcPct val="90000"/>
                </a:lnSpc>
                <a:spcBef>
                  <a:spcPct val="0"/>
                </a:spcBef>
                <a:spcAft>
                  <a:spcPct val="35000"/>
                </a:spcAft>
              </a:pPr>
              <a:r>
                <a:rPr lang="en-US" kern="1200" dirty="0"/>
                <a:t>Large Cap</a:t>
              </a:r>
            </a:p>
          </p:txBody>
        </p:sp>
        <p:sp>
          <p:nvSpPr>
            <p:cNvPr id="41" name="Circular Arrow 31"/>
            <p:cNvSpPr/>
            <p:nvPr/>
          </p:nvSpPr>
          <p:spPr>
            <a:xfrm>
              <a:off x="2072154" y="3836098"/>
              <a:ext cx="2817368" cy="2817368"/>
            </a:xfrm>
            <a:prstGeom prst="circularArrow">
              <a:avLst>
                <a:gd name="adj1" fmla="val 5085"/>
                <a:gd name="adj2" fmla="val 327528"/>
                <a:gd name="adj3" fmla="val 1472472"/>
                <a:gd name="adj4" fmla="val 1619943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42" name="Circular Arrow 32"/>
            <p:cNvSpPr/>
            <p:nvPr/>
          </p:nvSpPr>
          <p:spPr>
            <a:xfrm>
              <a:off x="2020315" y="3925475"/>
              <a:ext cx="2817368" cy="2817368"/>
            </a:xfrm>
            <a:prstGeom prst="circularArrow">
              <a:avLst>
                <a:gd name="adj1" fmla="val 5085"/>
                <a:gd name="adj2" fmla="val 327528"/>
                <a:gd name="adj3" fmla="val 8671970"/>
                <a:gd name="adj4" fmla="val 180050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43" name="Circular Arrow 33"/>
            <p:cNvSpPr/>
            <p:nvPr/>
          </p:nvSpPr>
          <p:spPr>
            <a:xfrm>
              <a:off x="1968476" y="3836098"/>
              <a:ext cx="2817368" cy="2817368"/>
            </a:xfrm>
            <a:prstGeom prst="circularArrow">
              <a:avLst>
                <a:gd name="adj1" fmla="val 5085"/>
                <a:gd name="adj2" fmla="val 327528"/>
                <a:gd name="adj3" fmla="val 15873039"/>
                <a:gd name="adj4" fmla="val 9000000"/>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grpSp>
      <p:sp>
        <p:nvSpPr>
          <p:cNvPr id="45" name="Pentagon 16"/>
          <p:cNvSpPr/>
          <p:nvPr/>
        </p:nvSpPr>
        <p:spPr>
          <a:xfrm rot="16200000" flipH="1">
            <a:off x="5569689" y="469028"/>
            <a:ext cx="1052622" cy="3541156"/>
          </a:xfrm>
          <a:prstGeom prst="homePlate">
            <a:avLst>
              <a:gd name="adj" fmla="val 20000"/>
            </a:avLst>
          </a:prstGeom>
          <a:solidFill>
            <a:srgbClr val="5764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dirty="0">
                <a:solidFill>
                  <a:schemeClr val="tx1"/>
                </a:solidFill>
                <a:latin typeface="Calibri" pitchFamily="34" charset="0"/>
              </a:rPr>
              <a:t>  </a:t>
            </a:r>
          </a:p>
          <a:p>
            <a:pPr algn="ctr"/>
            <a:r>
              <a:rPr lang="en-US" sz="1400" dirty="0">
                <a:solidFill>
                  <a:schemeClr val="bg1"/>
                </a:solidFill>
                <a:latin typeface="Calibri" pitchFamily="34" charset="0"/>
              </a:rPr>
              <a:t>Multi-cap Style of investment, Fund manager may change the allocation according to market condition. Minimum market Cap of 1000 </a:t>
            </a:r>
            <a:r>
              <a:rPr lang="en-US" sz="1400" dirty="0" err="1">
                <a:solidFill>
                  <a:schemeClr val="bg1"/>
                </a:solidFill>
                <a:latin typeface="Calibri" pitchFamily="34" charset="0"/>
              </a:rPr>
              <a:t>cr</a:t>
            </a:r>
            <a:endParaRPr lang="en-US" sz="1400" dirty="0">
              <a:solidFill>
                <a:schemeClr val="bg1"/>
              </a:solidFill>
              <a:latin typeface="Calibri" pitchFamily="34" charset="0"/>
            </a:endParaRPr>
          </a:p>
          <a:p>
            <a:pPr algn="ctr"/>
            <a:endParaRPr lang="en-US" sz="1400" dirty="0">
              <a:solidFill>
                <a:schemeClr val="tx1"/>
              </a:solidFill>
            </a:endParaRPr>
          </a:p>
        </p:txBody>
      </p:sp>
      <p:cxnSp>
        <p:nvCxnSpPr>
          <p:cNvPr id="48" name="Straight Connector 47">
            <a:extLst>
              <a:ext uri="{FF2B5EF4-FFF2-40B4-BE49-F238E27FC236}">
                <a16:creationId xmlns:a16="http://schemas.microsoft.com/office/drawing/2014/main" xmlns="" id="{F3317C1B-5523-F92B-2425-94C54878AFB0}"/>
              </a:ext>
            </a:extLst>
          </p:cNvPr>
          <p:cNvCxnSpPr>
            <a:cxnSpLocks/>
          </p:cNvCxnSpPr>
          <p:nvPr/>
        </p:nvCxnSpPr>
        <p:spPr bwMode="auto">
          <a:xfrm>
            <a:off x="4042613" y="1665172"/>
            <a:ext cx="0" cy="4320000"/>
          </a:xfrm>
          <a:prstGeom prst="line">
            <a:avLst/>
          </a:prstGeom>
          <a:noFill/>
          <a:ln w="19050" cap="flat" cmpd="sng" algn="ctr">
            <a:solidFill>
              <a:srgbClr val="57643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xmlns="" id="{CA56C0DE-0110-01B3-F67D-22115822FCBE}"/>
              </a:ext>
            </a:extLst>
          </p:cNvPr>
          <p:cNvCxnSpPr>
            <a:cxnSpLocks/>
          </p:cNvCxnSpPr>
          <p:nvPr/>
        </p:nvCxnSpPr>
        <p:spPr bwMode="auto">
          <a:xfrm>
            <a:off x="8160616" y="1665172"/>
            <a:ext cx="0" cy="4320000"/>
          </a:xfrm>
          <a:prstGeom prst="line">
            <a:avLst/>
          </a:prstGeom>
          <a:noFill/>
          <a:ln w="19050" cap="flat" cmpd="sng" algn="ctr">
            <a:solidFill>
              <a:srgbClr val="576433"/>
            </a:solidFill>
            <a:prstDash val="solid"/>
            <a:round/>
            <a:headEnd type="none" w="med" len="med"/>
            <a:tailEnd type="none" w="med" len="med"/>
          </a:ln>
          <a:effectLst/>
        </p:spPr>
      </p:cxnSp>
    </p:spTree>
    <p:extLst>
      <p:ext uri="{BB962C8B-B14F-4D97-AF65-F5344CB8AC3E}">
        <p14:creationId xmlns:p14="http://schemas.microsoft.com/office/powerpoint/2010/main" val="2845214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sp>
        <p:nvSpPr>
          <p:cNvPr id="10" name="Freeform 9"/>
          <p:cNvSpPr/>
          <p:nvPr/>
        </p:nvSpPr>
        <p:spPr>
          <a:xfrm rot="6343545">
            <a:off x="2367555" y="4772666"/>
            <a:ext cx="664895" cy="34497"/>
          </a:xfrm>
          <a:custGeom>
            <a:avLst/>
            <a:gdLst/>
            <a:ahLst/>
            <a:cxnLst/>
            <a:rect l="0" t="0" r="0" b="0"/>
            <a:pathLst>
              <a:path>
                <a:moveTo>
                  <a:pt x="0" y="17248"/>
                </a:moveTo>
                <a:lnTo>
                  <a:pt x="664895"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2" name="Freeform 11"/>
          <p:cNvSpPr/>
          <p:nvPr/>
        </p:nvSpPr>
        <p:spPr>
          <a:xfrm rot="14349764">
            <a:off x="2869262" y="4138080"/>
            <a:ext cx="732757" cy="34497"/>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3" name="Freeform 12"/>
          <p:cNvSpPr/>
          <p:nvPr/>
        </p:nvSpPr>
        <p:spPr>
          <a:xfrm rot="6980240">
            <a:off x="2930133" y="3271530"/>
            <a:ext cx="581598" cy="34497"/>
          </a:xfrm>
          <a:custGeom>
            <a:avLst/>
            <a:gdLst/>
            <a:ahLst/>
            <a:cxnLst/>
            <a:rect l="0" t="0" r="0" b="0"/>
            <a:pathLst>
              <a:path>
                <a:moveTo>
                  <a:pt x="0" y="17248"/>
                </a:moveTo>
                <a:lnTo>
                  <a:pt x="581598"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4" name="Freeform 13"/>
          <p:cNvSpPr/>
          <p:nvPr/>
        </p:nvSpPr>
        <p:spPr>
          <a:xfrm rot="15297175">
            <a:off x="2380010" y="2689463"/>
            <a:ext cx="665732" cy="34497"/>
          </a:xfrm>
          <a:custGeom>
            <a:avLst/>
            <a:gdLst/>
            <a:ahLst/>
            <a:cxnLst/>
            <a:rect l="0" t="0" r="0" b="0"/>
            <a:pathLst>
              <a:path>
                <a:moveTo>
                  <a:pt x="0" y="17248"/>
                </a:moveTo>
                <a:lnTo>
                  <a:pt x="665732"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5" name="Oval 14"/>
          <p:cNvSpPr/>
          <p:nvPr/>
        </p:nvSpPr>
        <p:spPr>
          <a:xfrm>
            <a:off x="244567" y="2533660"/>
            <a:ext cx="2277237"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IN"/>
          </a:p>
        </p:txBody>
      </p:sp>
      <p:sp>
        <p:nvSpPr>
          <p:cNvPr id="16" name="Freeform 15"/>
          <p:cNvSpPr/>
          <p:nvPr/>
        </p:nvSpPr>
        <p:spPr>
          <a:xfrm>
            <a:off x="1800719" y="1065029"/>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V</a:t>
            </a:r>
          </a:p>
        </p:txBody>
      </p:sp>
      <p:sp>
        <p:nvSpPr>
          <p:cNvPr id="17" name="Freeform 16"/>
          <p:cNvSpPr/>
          <p:nvPr/>
        </p:nvSpPr>
        <p:spPr>
          <a:xfrm>
            <a:off x="2739720" y="2404227"/>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I</a:t>
            </a:r>
          </a:p>
        </p:txBody>
      </p:sp>
      <p:sp>
        <p:nvSpPr>
          <p:cNvPr id="18" name="Freeform 17"/>
          <p:cNvSpPr/>
          <p:nvPr/>
        </p:nvSpPr>
        <p:spPr>
          <a:xfrm>
            <a:off x="2752783" y="3743425"/>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E</a:t>
            </a:r>
            <a:endParaRPr lang="en-US" sz="4000" kern="1200" dirty="0">
              <a:solidFill>
                <a:schemeClr val="tx1">
                  <a:lumMod val="85000"/>
                  <a:lumOff val="15000"/>
                </a:schemeClr>
              </a:solidFill>
              <a:latin typeface="Arial Rounded MT Bold" panose="020F0704030504030204" pitchFamily="34" charset="0"/>
            </a:endParaRPr>
          </a:p>
        </p:txBody>
      </p:sp>
      <p:sp>
        <p:nvSpPr>
          <p:cNvPr id="19" name="Freeform 18"/>
          <p:cNvSpPr/>
          <p:nvPr/>
        </p:nvSpPr>
        <p:spPr>
          <a:xfrm>
            <a:off x="1800719" y="5082624"/>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W</a:t>
            </a:r>
          </a:p>
        </p:txBody>
      </p:sp>
      <p:sp>
        <p:nvSpPr>
          <p:cNvPr id="20" name="TextBox 19"/>
          <p:cNvSpPr txBox="1"/>
          <p:nvPr/>
        </p:nvSpPr>
        <p:spPr>
          <a:xfrm>
            <a:off x="3104675" y="1225670"/>
            <a:ext cx="828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Valuation Check</a:t>
            </a:r>
          </a:p>
          <a:p>
            <a:pPr algn="just"/>
            <a:r>
              <a:rPr lang="en-US" sz="1300" dirty="0">
                <a:latin typeface="+mj-lt"/>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21" name="TextBox 20"/>
          <p:cNvSpPr txBox="1"/>
          <p:nvPr/>
        </p:nvSpPr>
        <p:spPr>
          <a:xfrm>
            <a:off x="4184675" y="2564868"/>
            <a:ext cx="7200000" cy="938719"/>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Impact of Events</a:t>
            </a:r>
          </a:p>
          <a:p>
            <a:pPr algn="just"/>
            <a:r>
              <a:rPr lang="en-US" sz="1300" dirty="0">
                <a:latin typeface="+mj-lt"/>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22" name="TextBox 21"/>
          <p:cNvSpPr txBox="1"/>
          <p:nvPr/>
        </p:nvSpPr>
        <p:spPr>
          <a:xfrm>
            <a:off x="4184675" y="3904066"/>
            <a:ext cx="720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Earnings Visibility Changes</a:t>
            </a:r>
          </a:p>
          <a:p>
            <a:pPr algn="just"/>
            <a:r>
              <a:rPr lang="en-US" sz="1300" dirty="0">
                <a:latin typeface="+mj-lt"/>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23" name="TextBox 22"/>
          <p:cNvSpPr txBox="1"/>
          <p:nvPr/>
        </p:nvSpPr>
        <p:spPr>
          <a:xfrm>
            <a:off x="3104675" y="5243265"/>
            <a:ext cx="828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Weightage Check of the Holdings</a:t>
            </a:r>
          </a:p>
          <a:p>
            <a:pPr algn="just"/>
            <a:r>
              <a:rPr lang="en-US" sz="1300" dirty="0">
                <a:latin typeface="+mj-lt"/>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sp>
        <p:nvSpPr>
          <p:cNvPr id="24" name="Moon 23"/>
          <p:cNvSpPr/>
          <p:nvPr/>
        </p:nvSpPr>
        <p:spPr>
          <a:xfrm flipH="1">
            <a:off x="1115832" y="2902422"/>
            <a:ext cx="1005596"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
        <p:nvSpPr>
          <p:cNvPr id="25" name="Arc 24"/>
          <p:cNvSpPr/>
          <p:nvPr/>
        </p:nvSpPr>
        <p:spPr>
          <a:xfrm rot="1526312">
            <a:off x="351043" y="3157745"/>
            <a:ext cx="1024176"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7102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4042155" y="5309983"/>
            <a:ext cx="3699074" cy="866530"/>
          </a:xfrm>
          <a:prstGeom prst="roundRect">
            <a:avLst>
              <a:gd name="adj" fmla="val 10365"/>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dirty="0"/>
              <a:t>The current model client portfolio comprise of 15 stocks. Portfolio is well diversified across market capitalization and sector. Most of the stocks are given more or less equal  and sizable weightage  in portfolio.</a:t>
            </a:r>
          </a:p>
        </p:txBody>
      </p:sp>
      <p:sp>
        <p:nvSpPr>
          <p:cNvPr id="5" name="TextBox 4"/>
          <p:cNvSpPr txBox="1"/>
          <p:nvPr/>
        </p:nvSpPr>
        <p:spPr>
          <a:xfrm>
            <a:off x="4042155" y="6194239"/>
            <a:ext cx="3077900" cy="261610"/>
          </a:xfrm>
          <a:prstGeom prst="rect">
            <a:avLst/>
          </a:prstGeom>
          <a:noFill/>
        </p:spPr>
        <p:txBody>
          <a:bodyPr wrap="square" rtlCol="0">
            <a:spAutoFit/>
          </a:bodyPr>
          <a:lstStyle/>
          <a:p>
            <a:r>
              <a:rPr lang="en-US" sz="1100" i="1" dirty="0"/>
              <a:t>Data as on 30</a:t>
            </a:r>
            <a:r>
              <a:rPr lang="en-US" sz="1100" i="1" baseline="30000" dirty="0"/>
              <a:t>th</a:t>
            </a:r>
            <a:r>
              <a:rPr lang="en-US" sz="1100" i="1" dirty="0"/>
              <a:t> September, 2026</a:t>
            </a:r>
          </a:p>
        </p:txBody>
      </p:sp>
      <p:sp>
        <p:nvSpPr>
          <p:cNvPr id="11" name="Title 1"/>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Synopsis </a:t>
            </a:r>
          </a:p>
        </p:txBody>
      </p:sp>
      <p:graphicFrame>
        <p:nvGraphicFramePr>
          <p:cNvPr id="6" name="Table 5">
            <a:extLst>
              <a:ext uri="{FF2B5EF4-FFF2-40B4-BE49-F238E27FC236}">
                <a16:creationId xmlns:a16="http://schemas.microsoft.com/office/drawing/2014/main" xmlns="" id="{3474C804-3024-0E0C-76EB-395F9F1C6F79}"/>
              </a:ext>
            </a:extLst>
          </p:cNvPr>
          <p:cNvGraphicFramePr>
            <a:graphicFrameLocks noGrp="1"/>
          </p:cNvGraphicFramePr>
          <p:nvPr>
            <p:extLst>
              <p:ext uri="{D42A27DB-BD31-4B8C-83A1-F6EECF244321}">
                <p14:modId xmlns:p14="http://schemas.microsoft.com/office/powerpoint/2010/main" val="845882386"/>
              </p:ext>
            </p:extLst>
          </p:nvPr>
        </p:nvGraphicFramePr>
        <p:xfrm>
          <a:off x="4042155" y="3927408"/>
          <a:ext cx="3699074" cy="1260000"/>
        </p:xfrm>
        <a:graphic>
          <a:graphicData uri="http://schemas.openxmlformats.org/drawingml/2006/table">
            <a:tbl>
              <a:tblPr/>
              <a:tblGrid>
                <a:gridCol w="1849537">
                  <a:extLst>
                    <a:ext uri="{9D8B030D-6E8A-4147-A177-3AD203B41FA5}">
                      <a16:colId xmlns:a16="http://schemas.microsoft.com/office/drawing/2014/main" xmlns="" val="3790379857"/>
                    </a:ext>
                  </a:extLst>
                </a:gridCol>
                <a:gridCol w="1849537">
                  <a:extLst>
                    <a:ext uri="{9D8B030D-6E8A-4147-A177-3AD203B41FA5}">
                      <a16:colId xmlns:a16="http://schemas.microsoft.com/office/drawing/2014/main" xmlns="" val="2080054006"/>
                    </a:ext>
                  </a:extLst>
                </a:gridCol>
              </a:tblGrid>
              <a:tr h="252000">
                <a:tc gridSpan="2">
                  <a:txBody>
                    <a:bodyPr/>
                    <a:lstStyle/>
                    <a:p>
                      <a:pPr algn="ctr" fontAlgn="ctr"/>
                      <a:r>
                        <a:rPr lang="en-IN" sz="1100" b="1" i="0" u="none" strike="noStrike">
                          <a:solidFill>
                            <a:srgbClr val="FFFFFF"/>
                          </a:solidFill>
                          <a:effectLst/>
                          <a:latin typeface="Calibri" panose="020F0502020204030204" pitchFamily="34" charset="0"/>
                        </a:rPr>
                        <a:t>Avg Market Cap (cr)</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hMerge="1">
                  <a:txBody>
                    <a:bodyPr/>
                    <a:lstStyle/>
                    <a:p>
                      <a:endParaRPr lang="en-IN"/>
                    </a:p>
                  </a:txBody>
                  <a:tcPr/>
                </a:tc>
                <a:extLst>
                  <a:ext uri="{0D108BD9-81ED-4DB2-BD59-A6C34878D82A}">
                    <a16:rowId xmlns:a16="http://schemas.microsoft.com/office/drawing/2014/main" xmlns="" val="467425436"/>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Large 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214545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015104496"/>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Midcap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56236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701396707"/>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Small 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17415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860789718"/>
                  </a:ext>
                </a:extLst>
              </a:tr>
              <a:tr h="252000">
                <a:tc>
                  <a:txBody>
                    <a:bodyPr/>
                    <a:lstStyle/>
                    <a:p>
                      <a:pPr algn="ctr" rtl="0" fontAlgn="ctr">
                        <a:buNone/>
                      </a:pPr>
                      <a:r>
                        <a:rPr lang="en-IN" sz="1200" b="1" i="0" u="none" strike="noStrike">
                          <a:solidFill>
                            <a:srgbClr val="000000"/>
                          </a:solidFill>
                          <a:effectLst/>
                          <a:latin typeface="Calibri" panose="020F0502020204030204" pitchFamily="34" charset="0"/>
                        </a:rPr>
                        <a:t>Overall Portfolio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tc>
                  <a:txBody>
                    <a:bodyPr/>
                    <a:lstStyle/>
                    <a:p>
                      <a:pPr algn="ctr" rtl="0" fontAlgn="ctr">
                        <a:buNone/>
                      </a:pPr>
                      <a:r>
                        <a:rPr lang="en-IN" sz="1200" b="1" i="0" u="none" strike="noStrike" dirty="0">
                          <a:solidFill>
                            <a:srgbClr val="000000"/>
                          </a:solidFill>
                          <a:effectLst/>
                          <a:latin typeface="Calibri" panose="020F0502020204030204" pitchFamily="34" charset="0"/>
                        </a:rPr>
                        <a:t>81186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extLst>
                  <a:ext uri="{0D108BD9-81ED-4DB2-BD59-A6C34878D82A}">
                    <a16:rowId xmlns:a16="http://schemas.microsoft.com/office/drawing/2014/main" xmlns="" val="2540641177"/>
                  </a:ext>
                </a:extLst>
              </a:tr>
            </a:tbl>
          </a:graphicData>
        </a:graphic>
      </p:graphicFrame>
      <p:graphicFrame>
        <p:nvGraphicFramePr>
          <p:cNvPr id="14" name="Table 13">
            <a:extLst>
              <a:ext uri="{FF2B5EF4-FFF2-40B4-BE49-F238E27FC236}">
                <a16:creationId xmlns:a16="http://schemas.microsoft.com/office/drawing/2014/main" xmlns="" id="{FC8FED7E-22ED-F4DD-56C1-BEC28A782067}"/>
              </a:ext>
            </a:extLst>
          </p:cNvPr>
          <p:cNvGraphicFramePr>
            <a:graphicFrameLocks noGrp="1"/>
          </p:cNvGraphicFramePr>
          <p:nvPr>
            <p:extLst>
              <p:ext uri="{D42A27DB-BD31-4B8C-83A1-F6EECF244321}">
                <p14:modId xmlns:p14="http://schemas.microsoft.com/office/powerpoint/2010/main" val="1098925457"/>
              </p:ext>
            </p:extLst>
          </p:nvPr>
        </p:nvGraphicFramePr>
        <p:xfrm>
          <a:off x="516926" y="1032833"/>
          <a:ext cx="7224304" cy="2772000"/>
        </p:xfrm>
        <a:graphic>
          <a:graphicData uri="http://schemas.openxmlformats.org/drawingml/2006/table">
            <a:tbl>
              <a:tblPr/>
              <a:tblGrid>
                <a:gridCol w="1238933">
                  <a:extLst>
                    <a:ext uri="{9D8B030D-6E8A-4147-A177-3AD203B41FA5}">
                      <a16:colId xmlns:a16="http://schemas.microsoft.com/office/drawing/2014/main" xmlns="" val="2416003554"/>
                    </a:ext>
                  </a:extLst>
                </a:gridCol>
                <a:gridCol w="4604131">
                  <a:extLst>
                    <a:ext uri="{9D8B030D-6E8A-4147-A177-3AD203B41FA5}">
                      <a16:colId xmlns:a16="http://schemas.microsoft.com/office/drawing/2014/main" xmlns="" val="31562653"/>
                    </a:ext>
                  </a:extLst>
                </a:gridCol>
                <a:gridCol w="1381240">
                  <a:extLst>
                    <a:ext uri="{9D8B030D-6E8A-4147-A177-3AD203B41FA5}">
                      <a16:colId xmlns:a16="http://schemas.microsoft.com/office/drawing/2014/main" xmlns="" val="3073683826"/>
                    </a:ext>
                  </a:extLst>
                </a:gridCol>
              </a:tblGrid>
              <a:tr h="252000">
                <a:tc>
                  <a:txBody>
                    <a:bodyPr/>
                    <a:lstStyle/>
                    <a:p>
                      <a:pPr algn="ctr" fontAlgn="ctr"/>
                      <a:r>
                        <a:rPr lang="en-IN" sz="1200" b="1" i="0" u="none" strike="noStrike">
                          <a:solidFill>
                            <a:srgbClr val="FFFFFF"/>
                          </a:solidFill>
                          <a:effectLst/>
                          <a:latin typeface="Calibri" panose="020F0502020204030204" pitchFamily="34" charset="0"/>
                        </a:rPr>
                        <a:t>Sr No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ctr"/>
                      <a:r>
                        <a:rPr lang="en-IN" sz="1200" b="1" i="0" u="none" strike="noStrike">
                          <a:solidFill>
                            <a:srgbClr val="FFFFFF"/>
                          </a:solidFill>
                          <a:effectLst/>
                          <a:latin typeface="Calibri" panose="020F0502020204030204" pitchFamily="34" charset="0"/>
                        </a:rPr>
                        <a:t>Top 10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ctr"/>
                      <a:r>
                        <a:rPr lang="en-IN" sz="1200" b="1" i="0" u="none" strike="noStrike">
                          <a:solidFill>
                            <a:srgbClr val="FFFFFF"/>
                          </a:solidFill>
                          <a:effectLst/>
                          <a:latin typeface="Calibri" panose="020F0502020204030204" pitchFamily="34" charset="0"/>
                        </a:rPr>
                        <a:t>%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extLst>
                  <a:ext uri="{0D108BD9-81ED-4DB2-BD59-A6C34878D82A}">
                    <a16:rowId xmlns:a16="http://schemas.microsoft.com/office/drawing/2014/main" xmlns="" val="918522510"/>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Syrma SGS Technology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9.68%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64766654"/>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Venus Pipes and Tubes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9.15%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25206837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ICICI Prudential Asset Management Company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8.41%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305416604"/>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Craftsman Automation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7.76%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5925893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Polycab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7.27%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90526575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Bharat Electronics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6.30%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381031132"/>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Ethos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6.19%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949533566"/>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Honasa Consumer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6.09%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66845394"/>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RateGain Travel Technologies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5.92%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389739278"/>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Global Health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5.62%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98187161"/>
                  </a:ext>
                </a:extLst>
              </a:tr>
            </a:tbl>
          </a:graphicData>
        </a:graphic>
      </p:graphicFrame>
      <p:graphicFrame>
        <p:nvGraphicFramePr>
          <p:cNvPr id="2" name="Chart 1">
            <a:extLst>
              <a:ext uri="{FF2B5EF4-FFF2-40B4-BE49-F238E27FC236}">
                <a16:creationId xmlns:a16="http://schemas.microsoft.com/office/drawing/2014/main" xmlns="" id="{00000000-0008-0000-0C00-000002000000}"/>
              </a:ext>
            </a:extLst>
          </p:cNvPr>
          <p:cNvGraphicFramePr>
            <a:graphicFrameLocks noGrp="1"/>
          </p:cNvGraphicFramePr>
          <p:nvPr>
            <p:extLst>
              <p:ext uri="{D42A27DB-BD31-4B8C-83A1-F6EECF244321}">
                <p14:modId xmlns:p14="http://schemas.microsoft.com/office/powerpoint/2010/main" val="805621226"/>
              </p:ext>
            </p:extLst>
          </p:nvPr>
        </p:nvGraphicFramePr>
        <p:xfrm>
          <a:off x="151512" y="4109399"/>
          <a:ext cx="3600000" cy="25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xmlns="" id="{00000000-0008-0000-0D00-000002000000}"/>
              </a:ext>
            </a:extLst>
          </p:cNvPr>
          <p:cNvGraphicFramePr>
            <a:graphicFrameLocks noGrp="1"/>
          </p:cNvGraphicFramePr>
          <p:nvPr>
            <p:extLst>
              <p:ext uri="{D42A27DB-BD31-4B8C-83A1-F6EECF244321}">
                <p14:modId xmlns:p14="http://schemas.microsoft.com/office/powerpoint/2010/main" val="379313202"/>
              </p:ext>
            </p:extLst>
          </p:nvPr>
        </p:nvGraphicFramePr>
        <p:xfrm>
          <a:off x="8031872" y="1104833"/>
          <a:ext cx="4140000" cy="54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1660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Synopsis </a:t>
            </a:r>
          </a:p>
        </p:txBody>
      </p:sp>
      <p:sp>
        <p:nvSpPr>
          <p:cNvPr id="10" name="TextBox 8"/>
          <p:cNvSpPr txBox="1"/>
          <p:nvPr/>
        </p:nvSpPr>
        <p:spPr>
          <a:xfrm>
            <a:off x="5562600" y="6385059"/>
            <a:ext cx="5999934"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sp>
        <p:nvSpPr>
          <p:cNvPr id="4" name="Rectangle 3"/>
          <p:cNvSpPr/>
          <p:nvPr/>
        </p:nvSpPr>
        <p:spPr>
          <a:xfrm>
            <a:off x="696000" y="6163849"/>
            <a:ext cx="10800000"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a:t>
            </a:r>
          </a:p>
        </p:txBody>
      </p:sp>
      <p:graphicFrame>
        <p:nvGraphicFramePr>
          <p:cNvPr id="3" name="Chart 2">
            <a:extLst>
              <a:ext uri="{FF2B5EF4-FFF2-40B4-BE49-F238E27FC236}">
                <a16:creationId xmlns:a16="http://schemas.microsoft.com/office/drawing/2014/main" xmlns="" id="{5D901B6A-9E58-494D-94CB-FB0A7719DE64}"/>
              </a:ext>
            </a:extLst>
          </p:cNvPr>
          <p:cNvGraphicFramePr>
            <a:graphicFrameLocks noGrp="1"/>
          </p:cNvGraphicFramePr>
          <p:nvPr>
            <p:extLst>
              <p:ext uri="{D42A27DB-BD31-4B8C-83A1-F6EECF244321}">
                <p14:modId xmlns:p14="http://schemas.microsoft.com/office/powerpoint/2010/main" val="2627692991"/>
              </p:ext>
            </p:extLst>
          </p:nvPr>
        </p:nvGraphicFramePr>
        <p:xfrm>
          <a:off x="696000" y="1005594"/>
          <a:ext cx="10800000" cy="50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5890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9924" y="1250873"/>
            <a:ext cx="9306506" cy="1815882"/>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3" name="TextBox 2"/>
          <p:cNvSpPr txBox="1"/>
          <p:nvPr/>
        </p:nvSpPr>
        <p:spPr>
          <a:xfrm>
            <a:off x="602958"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4" name="TextBox 3"/>
          <p:cNvSpPr txBox="1"/>
          <p:nvPr/>
        </p:nvSpPr>
        <p:spPr>
          <a:xfrm>
            <a:off x="683878"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5" name="Rectangle 4"/>
          <p:cNvSpPr/>
          <p:nvPr/>
        </p:nvSpPr>
        <p:spPr>
          <a:xfrm>
            <a:off x="2459922" y="3853748"/>
            <a:ext cx="8924769" cy="1815882"/>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875945" y="1296185"/>
            <a:ext cx="1405318" cy="1713716"/>
          </a:xfrm>
          <a:prstGeom prst="rect">
            <a:avLst/>
          </a:prstGeom>
          <a:ln>
            <a:solidFill>
              <a:srgbClr val="7C5A1E"/>
            </a:solidFill>
          </a:ln>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845462" y="3909061"/>
            <a:ext cx="1412941" cy="1729740"/>
          </a:xfrm>
          <a:prstGeom prst="rect">
            <a:avLst/>
          </a:prstGeom>
          <a:ln>
            <a:solidFill>
              <a:srgbClr val="7C5A1E"/>
            </a:solidFill>
          </a:ln>
        </p:spPr>
      </p:pic>
      <p:sp>
        <p:nvSpPr>
          <p:cNvPr id="11"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p>
        </p:txBody>
      </p:sp>
    </p:spTree>
    <p:extLst>
      <p:ext uri="{BB962C8B-B14F-4D97-AF65-F5344CB8AC3E}">
        <p14:creationId xmlns:p14="http://schemas.microsoft.com/office/powerpoint/2010/main" val="1353592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59808" y="3429219"/>
            <a:ext cx="1295547" cy="523220"/>
          </a:xfrm>
          <a:prstGeom prst="rect">
            <a:avLst/>
          </a:prstGeom>
          <a:noFill/>
        </p:spPr>
        <p:txBody>
          <a:bodyPr wrap="none" rtlCol="0">
            <a:spAutoFit/>
          </a:bodyPr>
          <a:lstStyle/>
          <a:p>
            <a:pPr algn="ctr"/>
            <a:r>
              <a:rPr lang="en-US" sz="1400" b="1" dirty="0">
                <a:cs typeface="Arial" panose="020B0604020202020204" pitchFamily="34" charset="0"/>
              </a:rPr>
              <a:t>Mayur Shah</a:t>
            </a:r>
          </a:p>
          <a:p>
            <a:pPr algn="ctr"/>
            <a:r>
              <a:rPr lang="en-US" sz="1400" dirty="0">
                <a:cs typeface="Arial" panose="020B0604020202020204" pitchFamily="34" charset="0"/>
              </a:rPr>
              <a:t>Fund </a:t>
            </a:r>
            <a:r>
              <a:rPr lang="en-US" sz="1400" dirty="0">
                <a:latin typeface="Calibri "/>
                <a:cs typeface="Arial" panose="020B0604020202020204" pitchFamily="34" charset="0"/>
              </a:rPr>
              <a:t>Manager</a:t>
            </a:r>
          </a:p>
        </p:txBody>
      </p:sp>
      <p:sp>
        <p:nvSpPr>
          <p:cNvPr id="10" name="TextBox 9"/>
          <p:cNvSpPr txBox="1"/>
          <p:nvPr/>
        </p:nvSpPr>
        <p:spPr>
          <a:xfrm>
            <a:off x="893886" y="6055288"/>
            <a:ext cx="1227388" cy="523220"/>
          </a:xfrm>
          <a:prstGeom prst="rect">
            <a:avLst/>
          </a:prstGeom>
          <a:noFill/>
        </p:spPr>
        <p:txBody>
          <a:bodyPr wrap="none" rtlCol="0">
            <a:spAutoFit/>
          </a:bodyPr>
          <a:lstStyle/>
          <a:p>
            <a:pPr algn="ctr"/>
            <a:r>
              <a:rPr lang="en-US" sz="1400" b="1" dirty="0">
                <a:latin typeface="Calibri "/>
                <a:cs typeface="Arial" panose="020B0604020202020204" pitchFamily="34" charset="0"/>
              </a:rPr>
              <a:t>Vinod Vaya</a:t>
            </a:r>
          </a:p>
          <a:p>
            <a:pPr algn="ctr"/>
            <a:r>
              <a:rPr lang="en-US" sz="1400" dirty="0">
                <a:latin typeface="Calibri "/>
                <a:cs typeface="Arial" panose="020B0604020202020204" pitchFamily="34" charset="0"/>
              </a:rPr>
              <a:t>Vice President</a:t>
            </a:r>
          </a:p>
        </p:txBody>
      </p:sp>
      <p:sp>
        <p:nvSpPr>
          <p:cNvPr id="16" name="Rectangle 15"/>
          <p:cNvSpPr/>
          <p:nvPr/>
        </p:nvSpPr>
        <p:spPr>
          <a:xfrm>
            <a:off x="2405605" y="1597948"/>
            <a:ext cx="9092854" cy="1815882"/>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17" name="Rectangle 16"/>
          <p:cNvSpPr/>
          <p:nvPr/>
        </p:nvSpPr>
        <p:spPr>
          <a:xfrm>
            <a:off x="2405604" y="4224631"/>
            <a:ext cx="9281571" cy="1384995"/>
          </a:xfrm>
          <a:prstGeom prst="rect">
            <a:avLst/>
          </a:prstGeom>
        </p:spPr>
        <p:txBody>
          <a:bodyPr wrap="square">
            <a:spAutoFit/>
          </a:bodyPr>
          <a:lstStyle/>
          <a:p>
            <a:r>
              <a:rPr lang="en-US" sz="1400" dirty="0">
                <a:latin typeface="Calibri "/>
                <a:cs typeface="Arial" panose="020B0604020202020204" pitchFamily="34" charset="0"/>
              </a:rPr>
              <a:t>More </a:t>
            </a:r>
            <a:r>
              <a:rPr lang="en-US" sz="1400">
                <a:latin typeface="Calibri "/>
                <a:cs typeface="Arial" panose="020B0604020202020204" pitchFamily="34" charset="0"/>
              </a:rPr>
              <a:t>than 22 </a:t>
            </a:r>
            <a:r>
              <a:rPr lang="en-US" sz="1400" dirty="0">
                <a:latin typeface="Calibri "/>
                <a:cs typeface="Arial" panose="020B0604020202020204" pitchFamily="34" charset="0"/>
              </a:rPr>
              <a:t>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90576" y="4219575"/>
            <a:ext cx="1433512" cy="1733550"/>
          </a:xfrm>
          <a:prstGeom prst="rect">
            <a:avLst/>
          </a:prstGeom>
          <a:ln w="3175">
            <a:solidFill>
              <a:schemeClr val="tx1"/>
            </a:solidFill>
          </a:ln>
        </p:spPr>
      </p:pic>
      <p:sp>
        <p:nvSpPr>
          <p:cNvPr id="20"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pic>
        <p:nvPicPr>
          <p:cNvPr id="5" name="Picture 4">
            <a:extLst>
              <a:ext uri="{FF2B5EF4-FFF2-40B4-BE49-F238E27FC236}">
                <a16:creationId xmlns:a16="http://schemas.microsoft.com/office/drawing/2014/main" xmlns="" id="{FE321D1D-7E07-E8CB-C41D-585E3CC393E6}"/>
              </a:ext>
            </a:extLst>
          </p:cNvPr>
          <p:cNvPicPr>
            <a:picLocks noChangeAspect="1"/>
          </p:cNvPicPr>
          <p:nvPr/>
        </p:nvPicPr>
        <p:blipFill>
          <a:blip r:embed="rId4" cstate="print">
            <a:extLst>
              <a:ext uri="{28A0092B-C50C-407E-A947-70E740481C1C}">
                <a14:useLocalDpi xmlns:a14="http://schemas.microsoft.com/office/drawing/2010/main" val="0"/>
              </a:ext>
            </a:extLst>
          </a:blip>
          <a:srcRect l="29449" t="10573" r="21215" b="56066"/>
          <a:stretch>
            <a:fillRect/>
          </a:stretch>
        </p:blipFill>
        <p:spPr>
          <a:xfrm>
            <a:off x="767721" y="1641336"/>
            <a:ext cx="1440000" cy="1729105"/>
          </a:xfrm>
          <a:prstGeom prst="rect">
            <a:avLst/>
          </a:prstGeom>
          <a:ln>
            <a:solidFill>
              <a:schemeClr val="tx1"/>
            </a:solidFill>
          </a:ln>
        </p:spPr>
      </p:pic>
    </p:spTree>
    <p:extLst>
      <p:ext uri="{BB962C8B-B14F-4D97-AF65-F5344CB8AC3E}">
        <p14:creationId xmlns:p14="http://schemas.microsoft.com/office/powerpoint/2010/main" val="292881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bwMode="auto">
          <a:xfrm>
            <a:off x="5724524" y="4762500"/>
            <a:ext cx="5791199"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b="1" dirty="0">
                <a:latin typeface="Calibri" pitchFamily="34" charset="0"/>
                <a:cs typeface="Arial" charset="0"/>
              </a:rPr>
              <a:t>AMC fees</a:t>
            </a:r>
            <a:r>
              <a:rPr lang="en-US" sz="1200" dirty="0">
                <a:latin typeface="Calibri" pitchFamily="34" charset="0"/>
                <a:cs typeface="Arial" charset="0"/>
              </a:rPr>
              <a:t>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b="1" dirty="0">
                <a:latin typeface="Calibri" pitchFamily="34" charset="0"/>
                <a:cs typeface="Arial" charset="0"/>
              </a:rPr>
              <a:t>Brokerage</a:t>
            </a:r>
            <a:r>
              <a:rPr lang="en-US" sz="1200" dirty="0">
                <a:latin typeface="Calibri" pitchFamily="34" charset="0"/>
                <a:cs typeface="Arial" charset="0"/>
              </a:rPr>
              <a:t>         :  0.10% on Equity delivery transaction</a:t>
            </a:r>
          </a:p>
          <a:p>
            <a:pPr>
              <a:buClr>
                <a:srgbClr val="000000"/>
              </a:buClr>
              <a:buSzPct val="100000"/>
              <a:buFont typeface="Times New Roman" pitchFamily="18" charset="0"/>
              <a:buNone/>
            </a:pPr>
            <a:r>
              <a:rPr lang="en-US" sz="1200" b="1" dirty="0">
                <a:latin typeface="Calibri" pitchFamily="34" charset="0"/>
                <a:cs typeface="Arial" charset="0"/>
              </a:rPr>
              <a:t>Exit Load </a:t>
            </a:r>
            <a:r>
              <a:rPr lang="en-US" sz="1200" dirty="0">
                <a:latin typeface="Calibri" pitchFamily="34" charset="0"/>
                <a:cs typeface="Arial" charset="0"/>
              </a:rPr>
              <a:t>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from 3</a:t>
            </a:r>
            <a:r>
              <a:rPr lang="en-US" sz="1200" baseline="30000" dirty="0">
                <a:latin typeface="Calibri" pitchFamily="34" charset="0"/>
                <a:cs typeface="Arial" charset="0"/>
              </a:rPr>
              <a:t>rd</a:t>
            </a:r>
            <a:r>
              <a:rPr lang="en-US" sz="1200" dirty="0">
                <a:latin typeface="Calibri" pitchFamily="34" charset="0"/>
                <a:cs typeface="Arial" charset="0"/>
              </a:rPr>
              <a:t> Year.</a:t>
            </a:r>
            <a:endParaRPr lang="en-US" sz="1200" dirty="0">
              <a:latin typeface="Calibri" pitchFamily="34" charset="0"/>
            </a:endParaRPr>
          </a:p>
          <a:p>
            <a:r>
              <a:rPr lang="en-US" sz="1200" b="1" dirty="0">
                <a:latin typeface="Calibri" pitchFamily="34" charset="0"/>
              </a:rPr>
              <a:t>Other Charges</a:t>
            </a:r>
            <a:r>
              <a:rPr lang="en-US" sz="1200" dirty="0">
                <a:latin typeface="Calibri" pitchFamily="34" charset="0"/>
              </a:rPr>
              <a:t>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12" name="Rounded Rectangle 11"/>
          <p:cNvSpPr/>
          <p:nvPr/>
        </p:nvSpPr>
        <p:spPr bwMode="auto">
          <a:xfrm>
            <a:off x="571500" y="1409701"/>
            <a:ext cx="2419350" cy="2990851"/>
          </a:xfrm>
          <a:prstGeom prst="roundRect">
            <a:avLst>
              <a:gd name="adj" fmla="val 13372"/>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Minimum Investment</a:t>
            </a:r>
            <a:endParaRPr lang="en-US" sz="1600" dirty="0">
              <a:latin typeface="Calibri" pitchFamily="34" charset="0"/>
              <a:cs typeface="Arial" charset="0"/>
            </a:endParaRPr>
          </a:p>
          <a:p>
            <a:endParaRPr lang="en-US" sz="1600" dirty="0">
              <a:latin typeface="Calibri" pitchFamily="34" charset="0"/>
              <a:cs typeface="Arial" charset="0"/>
            </a:endParaRPr>
          </a:p>
          <a:p>
            <a:r>
              <a:rPr lang="en-US" sz="1600" b="1" dirty="0">
                <a:latin typeface="Calibri" pitchFamily="34" charset="0"/>
                <a:cs typeface="Arial" charset="0"/>
              </a:rPr>
              <a:t>Allocation</a:t>
            </a:r>
          </a:p>
          <a:p>
            <a:endParaRPr lang="en-US" sz="1600" b="1" dirty="0">
              <a:latin typeface="Calibri" pitchFamily="34" charset="0"/>
              <a:cs typeface="Arial" charset="0"/>
            </a:endParaRPr>
          </a:p>
          <a:p>
            <a:r>
              <a:rPr lang="en-US" sz="1600" b="1" dirty="0">
                <a:latin typeface="Calibri" pitchFamily="34" charset="0"/>
                <a:cs typeface="Arial" charset="0"/>
              </a:rPr>
              <a:t>Investment Approach      </a:t>
            </a:r>
          </a:p>
          <a:p>
            <a:endParaRPr lang="en-GB" sz="1600" b="1" dirty="0">
              <a:latin typeface="Calibri" pitchFamily="34" charset="0"/>
              <a:cs typeface="Arial" charset="0"/>
            </a:endParaRPr>
          </a:p>
          <a:p>
            <a:r>
              <a:rPr lang="en-GB" sz="1600" b="1" dirty="0">
                <a:latin typeface="Calibri" pitchFamily="34" charset="0"/>
                <a:cs typeface="Arial" charset="0"/>
              </a:rPr>
              <a:t>Risk - Reward &amp; Tenure</a:t>
            </a:r>
          </a:p>
          <a:p>
            <a:endParaRPr lang="en-US" sz="1600" b="1" dirty="0">
              <a:latin typeface="Calibri" pitchFamily="34" charset="0"/>
              <a:cs typeface="Arial" charset="0"/>
            </a:endParaRPr>
          </a:p>
          <a:p>
            <a:r>
              <a:rPr lang="en-US" sz="1600" b="1" dirty="0">
                <a:latin typeface="Calibri" pitchFamily="34" charset="0"/>
                <a:cs typeface="Arial" charset="0"/>
              </a:rPr>
              <a:t>Type of Instruments </a:t>
            </a:r>
          </a:p>
          <a:p>
            <a:endParaRPr lang="en-US" sz="1600" b="1" dirty="0">
              <a:latin typeface="Calibri" pitchFamily="34" charset="0"/>
              <a:cs typeface="Arial" charset="0"/>
            </a:endParaRPr>
          </a:p>
          <a:p>
            <a:r>
              <a:rPr lang="en-US" sz="1600" b="1" dirty="0">
                <a:latin typeface="Calibri" pitchFamily="34" charset="0"/>
                <a:cs typeface="Arial" charset="0"/>
              </a:rPr>
              <a:t>Benchmark </a:t>
            </a:r>
            <a:endParaRPr lang="en-US" sz="1600" dirty="0">
              <a:latin typeface="Calibri" pitchFamily="34" charset="0"/>
              <a:cs typeface="Arial" charset="0"/>
            </a:endParaRPr>
          </a:p>
          <a:p>
            <a:pPr>
              <a:buClr>
                <a:srgbClr val="000000"/>
              </a:buClr>
              <a:buSzPct val="100000"/>
              <a:buFont typeface="Times New Roman" pitchFamily="18" charset="0"/>
              <a:buNone/>
            </a:pPr>
            <a:endParaRPr lang="en-US" sz="1600" dirty="0">
              <a:latin typeface="Calibri" pitchFamily="34" charset="0"/>
            </a:endParaRPr>
          </a:p>
        </p:txBody>
      </p:sp>
      <p:sp>
        <p:nvSpPr>
          <p:cNvPr id="13" name="Rounded Rectangle 12"/>
          <p:cNvSpPr/>
          <p:nvPr/>
        </p:nvSpPr>
        <p:spPr bwMode="auto">
          <a:xfrm>
            <a:off x="3086099" y="1400177"/>
            <a:ext cx="8677276" cy="3000374"/>
          </a:xfrm>
          <a:prstGeom prst="roundRect">
            <a:avLst>
              <a:gd name="adj" fmla="val 9438"/>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err="1">
                <a:latin typeface="Calibri" pitchFamily="34" charset="0"/>
                <a:cs typeface="Arial" charset="0"/>
              </a:rPr>
              <a:t>Rs</a:t>
            </a:r>
            <a:r>
              <a:rPr lang="en-US" sz="1600" dirty="0">
                <a:latin typeface="Calibri" pitchFamily="34" charset="0"/>
                <a:cs typeface="Arial" charset="0"/>
              </a:rPr>
              <a:t>. 50 lakhs</a:t>
            </a:r>
          </a:p>
          <a:p>
            <a:endParaRPr lang="en-US" sz="1600" dirty="0">
              <a:latin typeface="Calibri" pitchFamily="34" charset="0"/>
              <a:cs typeface="Arial" charset="0"/>
            </a:endParaRPr>
          </a:p>
          <a:p>
            <a:r>
              <a:rPr lang="en-US" sz="1600" dirty="0">
                <a:latin typeface="Calibri" pitchFamily="34" charset="0"/>
                <a:cs typeface="Arial" charset="0"/>
              </a:rPr>
              <a:t>15-20 STOCKS, diversified across sectors.</a:t>
            </a:r>
          </a:p>
          <a:p>
            <a:endParaRPr lang="en-US" sz="1600" dirty="0">
              <a:latin typeface="Calibri" pitchFamily="34" charset="0"/>
              <a:cs typeface="Arial" charset="0"/>
            </a:endParaRPr>
          </a:p>
          <a:p>
            <a:r>
              <a:rPr lang="en-US" sz="1600" dirty="0">
                <a:latin typeface="Calibri" pitchFamily="34" charset="0"/>
                <a:cs typeface="Arial" charset="0"/>
              </a:rPr>
              <a:t>Diversified portfolio of emerging business in India and Companies entering in next business up cycle.</a:t>
            </a:r>
          </a:p>
          <a:p>
            <a:endParaRPr lang="en-US" sz="1600" dirty="0">
              <a:latin typeface="Calibri" pitchFamily="34" charset="0"/>
              <a:cs typeface="Arial" charset="0"/>
            </a:endParaRPr>
          </a:p>
          <a:p>
            <a:r>
              <a:rPr lang="en-US" sz="1600" dirty="0">
                <a:latin typeface="Calibri" pitchFamily="34" charset="0"/>
                <a:cs typeface="Arial" charset="0"/>
              </a:rPr>
              <a:t>Aggressive </a:t>
            </a:r>
            <a:r>
              <a:rPr lang="en-GB" sz="1600" dirty="0">
                <a:latin typeface="Calibri" pitchFamily="34" charset="0"/>
                <a:cs typeface="Arial" charset="0"/>
              </a:rPr>
              <a:t>risk reward. Investment tenure preferably 3 years+</a:t>
            </a:r>
          </a:p>
          <a:p>
            <a:endParaRPr lang="en-US" sz="1600" dirty="0">
              <a:latin typeface="Calibri" pitchFamily="34" charset="0"/>
              <a:cs typeface="Arial" charset="0"/>
            </a:endParaRPr>
          </a:p>
          <a:p>
            <a:r>
              <a:rPr lang="en-US" sz="1600" dirty="0">
                <a:latin typeface="Calibri" pitchFamily="34" charset="0"/>
                <a:cs typeface="Arial" charset="0"/>
              </a:rPr>
              <a:t>Equity &amp; Equity Related Instruments, Fixed Income Instruments, Cash &amp; Cash Equivalent</a:t>
            </a:r>
          </a:p>
          <a:p>
            <a:endParaRPr lang="en-US" sz="1600" dirty="0">
              <a:latin typeface="Calibri" pitchFamily="34" charset="0"/>
              <a:cs typeface="Arial" charset="0"/>
            </a:endParaRPr>
          </a:p>
          <a:p>
            <a:r>
              <a:rPr lang="en-US" sz="1600" dirty="0">
                <a:latin typeface="Calibri" pitchFamily="34" charset="0"/>
                <a:cs typeface="Arial" charset="0"/>
              </a:rPr>
              <a:t>BSE 500 TRI</a:t>
            </a:r>
          </a:p>
          <a:p>
            <a:pPr>
              <a:buClr>
                <a:srgbClr val="000000"/>
              </a:buClr>
              <a:buSzPct val="100000"/>
              <a:buFont typeface="Times New Roman" pitchFamily="18" charset="0"/>
              <a:buNone/>
            </a:pPr>
            <a:endParaRPr lang="en-US" sz="1600" dirty="0">
              <a:latin typeface="Calibri" pitchFamily="34" charset="0"/>
              <a:cs typeface="Arial" charset="0"/>
            </a:endParaRPr>
          </a:p>
        </p:txBody>
      </p:sp>
      <p:sp>
        <p:nvSpPr>
          <p:cNvPr id="14" name="Rounded Rectangle 13"/>
          <p:cNvSpPr/>
          <p:nvPr/>
        </p:nvSpPr>
        <p:spPr bwMode="auto">
          <a:xfrm>
            <a:off x="571500" y="4762500"/>
            <a:ext cx="50673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15" name="Rounded Rectangle 14"/>
          <p:cNvSpPr/>
          <p:nvPr/>
        </p:nvSpPr>
        <p:spPr>
          <a:xfrm>
            <a:off x="3695700" y="1093095"/>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Decennium  Opportunity Portfolio</a:t>
            </a:r>
          </a:p>
        </p:txBody>
      </p:sp>
      <p:sp>
        <p:nvSpPr>
          <p:cNvPr id="16" name="Rounded Rectangle 15"/>
          <p:cNvSpPr/>
          <p:nvPr/>
        </p:nvSpPr>
        <p:spPr>
          <a:xfrm>
            <a:off x="5800725" y="450532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
        <p:nvSpPr>
          <p:cNvPr id="8" name="Title 1"/>
          <p:cNvSpPr txBox="1">
            <a:spLocks/>
          </p:cNvSpPr>
          <p:nvPr/>
        </p:nvSpPr>
        <p:spPr>
          <a:xfrm>
            <a:off x="506185" y="32202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Features</a:t>
            </a:r>
            <a:endParaRPr lang="en-US" sz="2200" b="1" kern="0" dirty="0">
              <a:solidFill>
                <a:schemeClr val="bg1"/>
              </a:solidFill>
              <a:latin typeface="Calibri" pitchFamily="34" charset="0"/>
            </a:endParaRPr>
          </a:p>
        </p:txBody>
      </p:sp>
    </p:spTree>
    <p:extLst>
      <p:ext uri="{BB962C8B-B14F-4D97-AF65-F5344CB8AC3E}">
        <p14:creationId xmlns:p14="http://schemas.microsoft.com/office/powerpoint/2010/main" val="143021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xmlns="" id="{371B4EA3-D39D-A2E0-564A-735541EBDD42}"/>
              </a:ext>
            </a:extLst>
          </p:cNvPr>
          <p:cNvGrpSpPr/>
          <p:nvPr/>
        </p:nvGrpSpPr>
        <p:grpSpPr>
          <a:xfrm>
            <a:off x="660400" y="1019175"/>
            <a:ext cx="5400000" cy="1560598"/>
            <a:chOff x="660400" y="1019175"/>
            <a:chExt cx="5400000" cy="1560598"/>
          </a:xfrm>
        </p:grpSpPr>
        <p:sp>
          <p:nvSpPr>
            <p:cNvPr id="4" name="Rounded Rectangle 3"/>
            <p:cNvSpPr/>
            <p:nvPr/>
          </p:nvSpPr>
          <p:spPr bwMode="auto">
            <a:xfrm>
              <a:off x="660400" y="1247773"/>
              <a:ext cx="5400000" cy="1332000"/>
            </a:xfrm>
            <a:prstGeom prst="roundRect">
              <a:avLst>
                <a:gd name="adj" fmla="val 11364"/>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5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All Investments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Past Performance is not necessarily indicative of likely future performance.</a:t>
              </a:r>
            </a:p>
          </p:txBody>
        </p:sp>
        <p:sp>
          <p:nvSpPr>
            <p:cNvPr id="5" name="Rounded Rectangle 4"/>
            <p:cNvSpPr/>
            <p:nvPr/>
          </p:nvSpPr>
          <p:spPr>
            <a:xfrm>
              <a:off x="670676" y="1019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Specific Disclaimer</a:t>
              </a:r>
            </a:p>
          </p:txBody>
        </p:sp>
      </p:grpSp>
      <p:grpSp>
        <p:nvGrpSpPr>
          <p:cNvPr id="21" name="Group 20">
            <a:extLst>
              <a:ext uri="{FF2B5EF4-FFF2-40B4-BE49-F238E27FC236}">
                <a16:creationId xmlns:a16="http://schemas.microsoft.com/office/drawing/2014/main" xmlns="" id="{6756D7F3-A03A-E8ED-1EED-FE36DD71E47E}"/>
              </a:ext>
            </a:extLst>
          </p:cNvPr>
          <p:cNvGrpSpPr/>
          <p:nvPr/>
        </p:nvGrpSpPr>
        <p:grpSpPr>
          <a:xfrm>
            <a:off x="6193659" y="1019667"/>
            <a:ext cx="5400001" cy="1560107"/>
            <a:chOff x="6193659" y="1019667"/>
            <a:chExt cx="5400001" cy="1560107"/>
          </a:xfrm>
        </p:grpSpPr>
        <p:sp>
          <p:nvSpPr>
            <p:cNvPr id="2" name="Rounded Rectangle 1"/>
            <p:cNvSpPr/>
            <p:nvPr/>
          </p:nvSpPr>
          <p:spPr bwMode="auto">
            <a:xfrm>
              <a:off x="6193660" y="1247774"/>
              <a:ext cx="5400000" cy="1332000"/>
            </a:xfrm>
            <a:prstGeom prst="roundRect">
              <a:avLst>
                <a:gd name="adj" fmla="val 9597"/>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Custodian                                 : Orbis Financial Corporation Ltd.</a:t>
              </a:r>
            </a:p>
          </p:txBody>
        </p:sp>
        <p:sp>
          <p:nvSpPr>
            <p:cNvPr id="6" name="Rounded Rectangle 5"/>
            <p:cNvSpPr/>
            <p:nvPr/>
          </p:nvSpPr>
          <p:spPr>
            <a:xfrm>
              <a:off x="6193659" y="1019667"/>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Registration Details</a:t>
              </a:r>
            </a:p>
          </p:txBody>
        </p:sp>
      </p:grpSp>
      <p:grpSp>
        <p:nvGrpSpPr>
          <p:cNvPr id="18" name="Group 17">
            <a:extLst>
              <a:ext uri="{FF2B5EF4-FFF2-40B4-BE49-F238E27FC236}">
                <a16:creationId xmlns:a16="http://schemas.microsoft.com/office/drawing/2014/main" xmlns="" id="{701F3AF5-B155-5E27-43F8-9B0BC50BDC70}"/>
              </a:ext>
            </a:extLst>
          </p:cNvPr>
          <p:cNvGrpSpPr/>
          <p:nvPr/>
        </p:nvGrpSpPr>
        <p:grpSpPr>
          <a:xfrm>
            <a:off x="660399" y="2796724"/>
            <a:ext cx="5400001" cy="1457501"/>
            <a:chOff x="660399" y="2741587"/>
            <a:chExt cx="5400001" cy="1457501"/>
          </a:xfrm>
        </p:grpSpPr>
        <p:sp>
          <p:nvSpPr>
            <p:cNvPr id="7" name="Rounded Rectangle 6"/>
            <p:cNvSpPr/>
            <p:nvPr/>
          </p:nvSpPr>
          <p:spPr bwMode="auto">
            <a:xfrm>
              <a:off x="660399" y="3047088"/>
              <a:ext cx="2628000" cy="1152000"/>
            </a:xfrm>
            <a:prstGeom prst="roundRect">
              <a:avLst>
                <a:gd name="adj" fmla="val 9179"/>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Name     :  </a:t>
              </a:r>
              <a:r>
                <a:rPr lang="en-US" sz="1400" dirty="0">
                  <a:latin typeface="Calibri" pitchFamily="34" charset="0"/>
                  <a:cs typeface="Arial" charset="0"/>
                </a:rPr>
                <a:t>Vinod Vaya</a:t>
              </a:r>
            </a:p>
            <a:p>
              <a:r>
                <a:rPr lang="en-US" sz="1400" b="1" dirty="0">
                  <a:latin typeface="Calibri" pitchFamily="34" charset="0"/>
                  <a:cs typeface="Arial" charset="0"/>
                </a:rPr>
                <a:t>Tel           :  </a:t>
              </a:r>
              <a:r>
                <a:rPr lang="en-US" sz="1400" dirty="0">
                  <a:latin typeface="Calibri" pitchFamily="34" charset="0"/>
                  <a:cs typeface="Arial" charset="0"/>
                </a:rPr>
                <a:t>022 – 6281 3851</a:t>
              </a:r>
            </a:p>
            <a:p>
              <a:r>
                <a:rPr lang="en-US" sz="1400" b="1" dirty="0">
                  <a:latin typeface="Calibri" pitchFamily="34" charset="0"/>
                  <a:cs typeface="Arial" charset="0"/>
                </a:rPr>
                <a:t>Email ID :  </a:t>
              </a:r>
              <a:r>
                <a:rPr lang="en-US" sz="1400" dirty="0">
                  <a:latin typeface="Calibri" pitchFamily="34" charset="0"/>
                  <a:cs typeface="Arial" charset="0"/>
                </a:rPr>
                <a:t>vinodvaya@rathi.com</a:t>
              </a:r>
              <a:endParaRPr lang="en-US" sz="1400" kern="0" dirty="0">
                <a:latin typeface="Calibri" pitchFamily="34" charset="0"/>
                <a:cs typeface="Arial" charset="0"/>
              </a:endParaRPr>
            </a:p>
          </p:txBody>
        </p:sp>
        <p:sp>
          <p:nvSpPr>
            <p:cNvPr id="8" name="Rounded Rectangle 7"/>
            <p:cNvSpPr/>
            <p:nvPr/>
          </p:nvSpPr>
          <p:spPr>
            <a:xfrm>
              <a:off x="660400" y="2741587"/>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9" name="Rounded Rectangle 8"/>
            <p:cNvSpPr/>
            <p:nvPr/>
          </p:nvSpPr>
          <p:spPr bwMode="auto">
            <a:xfrm>
              <a:off x="3432400" y="3047088"/>
              <a:ext cx="2628000" cy="1152000"/>
            </a:xfrm>
            <a:prstGeom prst="roundRect">
              <a:avLst>
                <a:gd name="adj" fmla="val 9244"/>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Name     :  </a:t>
              </a:r>
              <a:r>
                <a:rPr lang="en-US" sz="1400" dirty="0">
                  <a:latin typeface="Calibri" pitchFamily="34" charset="0"/>
                  <a:cs typeface="Arial" charset="0"/>
                </a:rPr>
                <a:t>Manan / Sourabh  </a:t>
              </a:r>
            </a:p>
            <a:p>
              <a:r>
                <a:rPr lang="en-US" sz="1400" b="1" dirty="0">
                  <a:latin typeface="Calibri" pitchFamily="34" charset="0"/>
                  <a:cs typeface="Arial" charset="0"/>
                </a:rPr>
                <a:t>Tel           :  </a:t>
              </a:r>
              <a:r>
                <a:rPr lang="en-US" sz="1400" dirty="0">
                  <a:latin typeface="Calibri" pitchFamily="34" charset="0"/>
                  <a:cs typeface="Arial" charset="0"/>
                </a:rPr>
                <a:t>022 – 6281 1556</a:t>
              </a:r>
            </a:p>
            <a:p>
              <a:r>
                <a:rPr lang="en-US" sz="1400" b="1" dirty="0">
                  <a:latin typeface="Calibri" pitchFamily="34" charset="0"/>
                  <a:cs typeface="Arial" charset="0"/>
                </a:rPr>
                <a:t>Email ID :  </a:t>
              </a:r>
              <a:r>
                <a:rPr lang="en-US" sz="1400" dirty="0">
                  <a:latin typeface="Calibri" pitchFamily="34" charset="0"/>
                  <a:cs typeface="Arial" charset="0"/>
                </a:rPr>
                <a:t>pmsdesk@rathi.com</a:t>
              </a:r>
              <a:endParaRPr lang="en-US" sz="1400" kern="0" dirty="0">
                <a:latin typeface="Calibri" pitchFamily="34" charset="0"/>
                <a:cs typeface="Arial" charset="0"/>
              </a:endParaRPr>
            </a:p>
          </p:txBody>
        </p:sp>
        <p:sp>
          <p:nvSpPr>
            <p:cNvPr id="10" name="Rounded Rectangle 9"/>
            <p:cNvSpPr/>
            <p:nvPr/>
          </p:nvSpPr>
          <p:spPr>
            <a:xfrm>
              <a:off x="3432400" y="2769316"/>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Back Office Support</a:t>
              </a:r>
            </a:p>
          </p:txBody>
        </p:sp>
      </p:gr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78986"/>
            <a:ext cx="12192000" cy="179014"/>
          </a:xfrm>
          <a:prstGeom prst="rect">
            <a:avLst/>
          </a:prstGeom>
        </p:spPr>
      </p:pic>
      <p:grpSp>
        <p:nvGrpSpPr>
          <p:cNvPr id="22" name="Group 21">
            <a:extLst>
              <a:ext uri="{FF2B5EF4-FFF2-40B4-BE49-F238E27FC236}">
                <a16:creationId xmlns:a16="http://schemas.microsoft.com/office/drawing/2014/main" xmlns="" id="{0B038F75-7563-B993-C7B9-DBF49F02A773}"/>
              </a:ext>
            </a:extLst>
          </p:cNvPr>
          <p:cNvGrpSpPr/>
          <p:nvPr/>
        </p:nvGrpSpPr>
        <p:grpSpPr>
          <a:xfrm>
            <a:off x="6193659" y="2816049"/>
            <a:ext cx="5414141" cy="1418851"/>
            <a:chOff x="6193659" y="2769316"/>
            <a:chExt cx="5414141" cy="1418851"/>
          </a:xfrm>
        </p:grpSpPr>
        <p:sp>
          <p:nvSpPr>
            <p:cNvPr id="12" name="Rounded Rectangle 11"/>
            <p:cNvSpPr/>
            <p:nvPr/>
          </p:nvSpPr>
          <p:spPr bwMode="auto">
            <a:xfrm>
              <a:off x="6204401" y="3036167"/>
              <a:ext cx="5403399" cy="1152000"/>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kern="0" dirty="0">
                <a:latin typeface="Calibri" pitchFamily="34" charset="0"/>
                <a:cs typeface="Arial" charset="0"/>
              </a:endParaRPr>
            </a:p>
            <a:p>
              <a:r>
                <a:rPr lang="en-US" sz="1400" b="1" kern="0" dirty="0">
                  <a:latin typeface="Calibri" pitchFamily="34" charset="0"/>
                  <a:cs typeface="Arial" charset="0"/>
                </a:rPr>
                <a:t>Visit our website   : </a:t>
              </a:r>
              <a:r>
                <a:rPr lang="en-US" sz="1400" kern="0" dirty="0">
                  <a:latin typeface="Calibri" pitchFamily="34" charset="0"/>
                  <a:cs typeface="Arial" charset="0"/>
                  <a:hlinkClick r:id="rId3"/>
                </a:rPr>
                <a:t>https://www.anandrathipms.com</a:t>
              </a:r>
              <a:r>
                <a:rPr lang="en-US" sz="1400" kern="0" dirty="0">
                  <a:latin typeface="Calibri" pitchFamily="34" charset="0"/>
                  <a:cs typeface="Arial" charset="0"/>
                </a:rPr>
                <a:t> </a:t>
              </a:r>
            </a:p>
            <a:p>
              <a:endParaRPr lang="en-US" sz="1400" b="1" kern="0" dirty="0">
                <a:latin typeface="Calibri" pitchFamily="34" charset="0"/>
                <a:cs typeface="Arial" charset="0"/>
              </a:endParaRPr>
            </a:p>
            <a:p>
              <a:r>
                <a:rPr lang="en-US" sz="1400" b="1" kern="0" dirty="0">
                  <a:latin typeface="Calibri" pitchFamily="34" charset="0"/>
                  <a:cs typeface="Arial" charset="0"/>
                </a:rPr>
                <a:t>Click here for</a:t>
              </a:r>
              <a:r>
                <a:rPr lang="en-US" sz="1400" kern="0" dirty="0">
                  <a:latin typeface="Calibri" pitchFamily="34" charset="0"/>
                  <a:cs typeface="Arial" charset="0"/>
                </a:rPr>
                <a:t>          </a:t>
              </a:r>
              <a:r>
                <a:rPr lang="en-US" sz="1400" b="1" kern="0" dirty="0">
                  <a:latin typeface="Calibri" pitchFamily="34" charset="0"/>
                  <a:cs typeface="Arial" charset="0"/>
                </a:rPr>
                <a:t>:</a:t>
              </a:r>
              <a:r>
                <a:rPr lang="en-US" sz="1400" kern="0" dirty="0">
                  <a:latin typeface="Calibri" pitchFamily="34" charset="0"/>
                  <a:cs typeface="Arial" charset="0"/>
                </a:rPr>
                <a:t> </a:t>
              </a:r>
              <a:r>
                <a:rPr lang="en-IN" sz="1400">
                  <a:hlinkClick r:id="rId4"/>
                </a:rPr>
                <a:t> Disclosure Document</a:t>
              </a:r>
              <a:endParaRPr lang="en-US" sz="1400" kern="0" dirty="0">
                <a:solidFill>
                  <a:srgbClr val="BD9B60"/>
                </a:solidFill>
                <a:latin typeface="Calibri" pitchFamily="34" charset="0"/>
                <a:cs typeface="Arial" charset="0"/>
              </a:endParaRPr>
            </a:p>
          </p:txBody>
        </p:sp>
        <p:sp>
          <p:nvSpPr>
            <p:cNvPr id="14" name="Rounded Rectangle 13"/>
            <p:cNvSpPr/>
            <p:nvPr/>
          </p:nvSpPr>
          <p:spPr>
            <a:xfrm>
              <a:off x="6193659" y="2769316"/>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grpSp>
      <p:grpSp>
        <p:nvGrpSpPr>
          <p:cNvPr id="23" name="Group 22">
            <a:extLst>
              <a:ext uri="{FF2B5EF4-FFF2-40B4-BE49-F238E27FC236}">
                <a16:creationId xmlns:a16="http://schemas.microsoft.com/office/drawing/2014/main" xmlns="" id="{9BF2FA15-DA5D-6312-4F7A-301CB7B1925A}"/>
              </a:ext>
            </a:extLst>
          </p:cNvPr>
          <p:cNvGrpSpPr/>
          <p:nvPr/>
        </p:nvGrpSpPr>
        <p:grpSpPr>
          <a:xfrm>
            <a:off x="6193659" y="4471175"/>
            <a:ext cx="5397476" cy="1446957"/>
            <a:chOff x="6193659" y="4471175"/>
            <a:chExt cx="5397476" cy="1446957"/>
          </a:xfrm>
        </p:grpSpPr>
        <p:sp>
          <p:nvSpPr>
            <p:cNvPr id="15" name="Rounded Rectangle 14"/>
            <p:cNvSpPr/>
            <p:nvPr/>
          </p:nvSpPr>
          <p:spPr bwMode="auto">
            <a:xfrm>
              <a:off x="6201411" y="4715484"/>
              <a:ext cx="5389724" cy="1202648"/>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800" b="1"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400" b="1" dirty="0">
                  <a:latin typeface="Calibri" pitchFamily="34" charset="0"/>
                  <a:cs typeface="Arial" charset="0"/>
                </a:rPr>
                <a:t>Mail                   :</a:t>
              </a:r>
              <a:r>
                <a:rPr lang="en-US" sz="1400" dirty="0">
                  <a:latin typeface="Calibri" pitchFamily="34" charset="0"/>
                  <a:cs typeface="Arial" charset="0"/>
                </a:rPr>
                <a:t> </a:t>
              </a:r>
              <a:r>
                <a:rPr lang="en-US" sz="1400" dirty="0">
                  <a:latin typeface="Calibri" pitchFamily="34" charset="0"/>
                  <a:cs typeface="Arial" charset="0"/>
                  <a:hlinkClick r:id="rId5"/>
                </a:rPr>
                <a:t>pmsdesk@rathi.com</a:t>
              </a:r>
              <a:endParaRPr lang="en-US" sz="1400" dirty="0">
                <a:latin typeface="Calibri" pitchFamily="34" charset="0"/>
                <a:cs typeface="Arial" charset="0"/>
              </a:endParaRPr>
            </a:p>
            <a:p>
              <a:r>
                <a:rPr lang="en-US" sz="1400" b="1" dirty="0">
                  <a:latin typeface="Calibri" pitchFamily="34" charset="0"/>
                  <a:cs typeface="Arial" charset="0"/>
                </a:rPr>
                <a:t>Contact             :</a:t>
              </a:r>
              <a:r>
                <a:rPr lang="en-US" sz="1400" dirty="0">
                  <a:latin typeface="Calibri" pitchFamily="34" charset="0"/>
                  <a:cs typeface="Arial" charset="0"/>
                </a:rPr>
                <a:t> 022-62813851 / 52</a:t>
              </a:r>
            </a:p>
            <a:p>
              <a:r>
                <a:rPr lang="en-US" sz="1400" b="1" dirty="0">
                  <a:latin typeface="Calibri" pitchFamily="34" charset="0"/>
                  <a:cs typeface="Arial" charset="0"/>
                </a:rPr>
                <a:t>Or click here    : </a:t>
              </a:r>
              <a:r>
                <a:rPr lang="en-US" sz="1400" dirty="0">
                  <a:latin typeface="Calibri" pitchFamily="34" charset="0"/>
                  <a:cs typeface="Arial" charset="0"/>
                  <a:hlinkClick r:id="rId6"/>
                </a:rPr>
                <a:t>https://www.anandrathipms.com/contact-us.php</a:t>
              </a:r>
              <a:r>
                <a:rPr lang="en-US" sz="1400" dirty="0">
                  <a:latin typeface="Calibri" pitchFamily="34" charset="0"/>
                  <a:cs typeface="Arial" charset="0"/>
                </a:rPr>
                <a:t> </a:t>
              </a:r>
              <a:endParaRPr lang="en-US" sz="1200" dirty="0">
                <a:latin typeface="Calibri" pitchFamily="34" charset="0"/>
                <a:cs typeface="Arial" charset="0"/>
              </a:endParaRPr>
            </a:p>
            <a:p>
              <a:endParaRPr lang="en-US" sz="1400" kern="0" dirty="0">
                <a:solidFill>
                  <a:srgbClr val="BD9B60"/>
                </a:solidFill>
                <a:latin typeface="Calibri" pitchFamily="34" charset="0"/>
                <a:cs typeface="Arial" charset="0"/>
              </a:endParaRPr>
            </a:p>
            <a:p>
              <a:endParaRPr lang="en-US" sz="1400" kern="0" dirty="0">
                <a:solidFill>
                  <a:srgbClr val="BD9B60"/>
                </a:solidFill>
                <a:latin typeface="Calibri" pitchFamily="34" charset="0"/>
                <a:cs typeface="Arial" charset="0"/>
              </a:endParaRPr>
            </a:p>
          </p:txBody>
        </p:sp>
        <p:sp>
          <p:nvSpPr>
            <p:cNvPr id="16" name="Rounded Rectangle 15"/>
            <p:cNvSpPr/>
            <p:nvPr/>
          </p:nvSpPr>
          <p:spPr>
            <a:xfrm>
              <a:off x="6193659" y="4471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grpSp>
      <p:grpSp>
        <p:nvGrpSpPr>
          <p:cNvPr id="24" name="Group 23">
            <a:extLst>
              <a:ext uri="{FF2B5EF4-FFF2-40B4-BE49-F238E27FC236}">
                <a16:creationId xmlns:a16="http://schemas.microsoft.com/office/drawing/2014/main" xmlns="" id="{8D318DAA-0BA1-0E7B-C7D1-AD4BAD52BEE8}"/>
              </a:ext>
            </a:extLst>
          </p:cNvPr>
          <p:cNvGrpSpPr/>
          <p:nvPr/>
        </p:nvGrpSpPr>
        <p:grpSpPr>
          <a:xfrm>
            <a:off x="670676" y="4471175"/>
            <a:ext cx="5389724" cy="1446956"/>
            <a:chOff x="670676" y="4471175"/>
            <a:chExt cx="5389724" cy="1446956"/>
          </a:xfrm>
        </p:grpSpPr>
        <p:sp>
          <p:nvSpPr>
            <p:cNvPr id="3" name="Rounded Rectangle 2"/>
            <p:cNvSpPr/>
            <p:nvPr/>
          </p:nvSpPr>
          <p:spPr bwMode="auto">
            <a:xfrm>
              <a:off x="670676" y="4723862"/>
              <a:ext cx="5389724" cy="1194269"/>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600" b="1" dirty="0">
                <a:latin typeface="Calibri" pitchFamily="34" charset="0"/>
                <a:cs typeface="Arial" charset="0"/>
              </a:endParaRPr>
            </a:p>
            <a:p>
              <a:r>
                <a:rPr lang="en-US" sz="1400" b="1" dirty="0">
                  <a:latin typeface="Calibri" pitchFamily="34" charset="0"/>
                  <a:cs typeface="Arial" charset="0"/>
                </a:rPr>
                <a:t>OFFICIAL ADDRESS        </a:t>
              </a:r>
              <a:r>
                <a:rPr lang="en-US" sz="1400" b="1" dirty="0">
                  <a:latin typeface="Calibri" pitchFamily="34" charset="0"/>
                </a:rPr>
                <a:t>:</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Goregaon</a:t>
              </a:r>
              <a:r>
                <a:rPr lang="en-IN" sz="1400" dirty="0">
                  <a:latin typeface="Calibri" pitchFamily="34" charset="0"/>
                </a:rPr>
                <a:t> (East), Mumbai - 400063, India </a:t>
              </a:r>
              <a:endParaRPr lang="en-US" sz="1400" dirty="0">
                <a:latin typeface="Calibri" pitchFamily="34" charset="0"/>
              </a:endParaRPr>
            </a:p>
            <a:p>
              <a:endParaRPr lang="en-US" sz="1400" b="1" dirty="0">
                <a:latin typeface="Calibri" pitchFamily="34" charset="0"/>
                <a:cs typeface="Arial" charset="0"/>
              </a:endParaRPr>
            </a:p>
            <a:p>
              <a:r>
                <a:rPr lang="en-US" sz="1400" b="1" dirty="0">
                  <a:latin typeface="Calibri" pitchFamily="34" charset="0"/>
                  <a:cs typeface="Arial" charset="0"/>
                </a:rPr>
                <a:t>BOARD LINE                    :</a:t>
              </a:r>
              <a:r>
                <a:rPr lang="en-US" sz="1400" dirty="0">
                  <a:latin typeface="Calibri" pitchFamily="34" charset="0"/>
                  <a:cs typeface="Arial" charset="0"/>
                </a:rPr>
                <a:t> </a:t>
              </a:r>
              <a:r>
                <a:rPr lang="en-US" sz="1400" dirty="0">
                  <a:latin typeface="Calibri" pitchFamily="34" charset="0"/>
                </a:rPr>
                <a:t>+91 22 6281 7000</a:t>
              </a:r>
            </a:p>
          </p:txBody>
        </p:sp>
        <p:sp>
          <p:nvSpPr>
            <p:cNvPr id="17" name="Rounded Rectangle 15">
              <a:extLst>
                <a:ext uri="{FF2B5EF4-FFF2-40B4-BE49-F238E27FC236}">
                  <a16:creationId xmlns:a16="http://schemas.microsoft.com/office/drawing/2014/main" xmlns="" id="{0D43991B-10A2-3588-DBBC-7A6D9B061A93}"/>
                </a:ext>
              </a:extLst>
            </p:cNvPr>
            <p:cNvSpPr/>
            <p:nvPr/>
          </p:nvSpPr>
          <p:spPr>
            <a:xfrm>
              <a:off x="670676" y="4471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Contact Details</a:t>
              </a:r>
            </a:p>
          </p:txBody>
        </p:sp>
      </p:grpSp>
    </p:spTree>
    <p:extLst>
      <p:ext uri="{BB962C8B-B14F-4D97-AF65-F5344CB8AC3E}">
        <p14:creationId xmlns:p14="http://schemas.microsoft.com/office/powerpoint/2010/main" val="375139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8854"/>
            <a:ext cx="12192000" cy="6956854"/>
          </a:xfrm>
          <a:prstGeom prst="rect">
            <a:avLst/>
          </a:prstGeom>
        </p:spPr>
      </p:pic>
      <p:sp>
        <p:nvSpPr>
          <p:cNvPr id="8" name="Title 1"/>
          <p:cNvSpPr txBox="1">
            <a:spLocks/>
          </p:cNvSpPr>
          <p:nvPr/>
        </p:nvSpPr>
        <p:spPr>
          <a:xfrm>
            <a:off x="4708874" y="219317"/>
            <a:ext cx="2774251" cy="80887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IN" sz="3988" b="1" kern="0" dirty="0">
                <a:solidFill>
                  <a:srgbClr val="7C5A1D"/>
                </a:solidFill>
              </a:rPr>
              <a:t>THANK YOU</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1896" y="1689991"/>
            <a:ext cx="2911093" cy="911616"/>
          </a:xfrm>
          <a:prstGeom prst="rect">
            <a:avLst/>
          </a:prstGeom>
        </p:spPr>
      </p:pic>
      <p:sp>
        <p:nvSpPr>
          <p:cNvPr id="10" name="Rectangle 9"/>
          <p:cNvSpPr/>
          <p:nvPr/>
        </p:nvSpPr>
        <p:spPr>
          <a:xfrm>
            <a:off x="515451" y="4390451"/>
            <a:ext cx="11363511" cy="1932580"/>
          </a:xfrm>
          <a:prstGeom prst="rect">
            <a:avLst/>
          </a:prstGeom>
        </p:spPr>
        <p:txBody>
          <a:bodyPr wrap="square">
            <a:spAutoFit/>
          </a:bodyPr>
          <a:lstStyle/>
          <a:p>
            <a:pPr algn="just"/>
            <a:r>
              <a:rPr lang="en-IN" sz="1196" dirty="0">
                <a:solidFill>
                  <a:schemeClr val="bg1"/>
                </a:solidFill>
              </a:rPr>
              <a:t>Disclaimer:-This presentation has been issued by </a:t>
            </a:r>
            <a:r>
              <a:rPr lang="en-IN" sz="1196" dirty="0" err="1">
                <a:solidFill>
                  <a:schemeClr val="bg1"/>
                </a:solidFill>
              </a:rPr>
              <a:t>Anand</a:t>
            </a:r>
            <a:r>
              <a:rPr lang="en-IN" sz="1196" dirty="0">
                <a:solidFill>
                  <a:schemeClr val="bg1"/>
                </a:solidFill>
              </a:rPr>
              <a:t> </a:t>
            </a:r>
            <a:r>
              <a:rPr lang="en-IN" sz="1196" dirty="0" err="1">
                <a:solidFill>
                  <a:schemeClr val="bg1"/>
                </a:solidFill>
              </a:rPr>
              <a:t>Rathi</a:t>
            </a:r>
            <a:r>
              <a:rPr lang="en-IN" sz="1196"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0143" y="1689991"/>
            <a:ext cx="2911093" cy="906595"/>
          </a:xfrm>
          <a:prstGeom prst="rect">
            <a:avLst/>
          </a:prstGeom>
        </p:spPr>
      </p:pic>
    </p:spTree>
    <p:extLst>
      <p:ext uri="{BB962C8B-B14F-4D97-AF65-F5344CB8AC3E}">
        <p14:creationId xmlns:p14="http://schemas.microsoft.com/office/powerpoint/2010/main" val="2469629140"/>
      </p:ext>
    </p:extLst>
  </p:cSld>
  <p:clrMapOvr>
    <a:masterClrMapping/>
  </p:clrMapOvr>
</p:sld>
</file>

<file path=ppt/theme/theme1.xml><?xml version="1.0" encoding="utf-8"?>
<a:theme xmlns:a="http://schemas.openxmlformats.org/drawingml/2006/main" name="1_ARG_Master">
  <a:themeElements>
    <a:clrScheme name="ARG_Master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ARG_Master">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dash"/>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 marR="0" indent="-114300" algn="l" defTabSz="914400" rtl="0" eaLnBrk="1" fontAlgn="base" latinLnBrk="0" hangingPunct="1">
          <a:lnSpc>
            <a:spcPct val="130000"/>
          </a:lnSpc>
          <a:spcBef>
            <a:spcPct val="20000"/>
          </a:spcBef>
          <a:spcAft>
            <a:spcPct val="0"/>
          </a:spcAft>
          <a:buClr>
            <a:schemeClr val="tx1"/>
          </a:buClr>
          <a:buSzTx/>
          <a:buFont typeface="Wingdings" pitchFamily="2" charset="2"/>
          <a:buChar char="§"/>
          <a:tabLst/>
          <a:defRPr kumimoji="0" lang="en-US" sz="1200" b="1" i="0" u="none" strike="noStrike" cap="none" normalizeH="0" baseline="0" smtClean="0">
            <a:ln>
              <a:noFill/>
            </a:ln>
            <a:solidFill>
              <a:schemeClr val="tx1"/>
            </a:solidFill>
            <a:effectLst/>
            <a:latin typeface="Calibri"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dash"/>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 marR="0" indent="-114300" algn="l" defTabSz="914400" rtl="0" eaLnBrk="1" fontAlgn="base" latinLnBrk="0" hangingPunct="1">
          <a:lnSpc>
            <a:spcPct val="130000"/>
          </a:lnSpc>
          <a:spcBef>
            <a:spcPct val="20000"/>
          </a:spcBef>
          <a:spcAft>
            <a:spcPct val="0"/>
          </a:spcAft>
          <a:buClr>
            <a:schemeClr val="tx1"/>
          </a:buClr>
          <a:buSzTx/>
          <a:buFont typeface="Wingdings" pitchFamily="2" charset="2"/>
          <a:buChar char="§"/>
          <a:tabLst/>
          <a:defRPr kumimoji="0" lang="en-US" sz="1200" b="1" i="0" u="none" strike="noStrike" cap="none" normalizeH="0" baseline="0" smtClean="0">
            <a:ln>
              <a:noFill/>
            </a:ln>
            <a:solidFill>
              <a:schemeClr val="tx1"/>
            </a:solidFill>
            <a:effectLst/>
            <a:latin typeface="Calibri" pitchFamily="34" charset="0"/>
            <a:cs typeface="Arial" pitchFamily="34" charset="0"/>
          </a:defRPr>
        </a:defPPr>
      </a:lstStyle>
    </a:lnDef>
  </a:objectDefaults>
  <a:extraClrSchemeLst>
    <a:extraClrScheme>
      <a:clrScheme name="ARG_Master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ARG_Master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ARG_Master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ARG_Master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ARG_Master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ARG_Master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7350</TotalTime>
  <Words>1963</Words>
  <Application>Microsoft Office PowerPoint</Application>
  <PresentationFormat>Widescreen</PresentationFormat>
  <Paragraphs>245</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 Unicode MS</vt:lpstr>
      <vt:lpstr>Arial</vt:lpstr>
      <vt:lpstr>Arial Rounded MT Bold</vt:lpstr>
      <vt:lpstr>Calibri</vt:lpstr>
      <vt:lpstr>Calibri </vt:lpstr>
      <vt:lpstr>Lucida Sans Unicode</vt:lpstr>
      <vt:lpstr>Times New Roman</vt:lpstr>
      <vt:lpstr>Wingdings</vt:lpstr>
      <vt:lpstr>1_ARG_Master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Mitul Jain</dc:creator>
  <cp:lastModifiedBy>Tejashvi Bhanjan</cp:lastModifiedBy>
  <cp:revision>509</cp:revision>
  <dcterms:created xsi:type="dcterms:W3CDTF">2017-08-17T11:58:56Z</dcterms:created>
  <dcterms:modified xsi:type="dcterms:W3CDTF">2026-10-06T09:26:43Z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2025-06-09T06:09:30Z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5a447c72-596c-4614-aea2-f10ba23062c2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